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2" r:id="rId3"/>
    <p:sldId id="273" r:id="rId4"/>
    <p:sldId id="271" r:id="rId5"/>
    <p:sldId id="257" r:id="rId6"/>
    <p:sldId id="274" r:id="rId7"/>
    <p:sldId id="258" r:id="rId8"/>
    <p:sldId id="264" r:id="rId9"/>
    <p:sldId id="270" r:id="rId10"/>
    <p:sldId id="268" r:id="rId11"/>
    <p:sldId id="269" r:id="rId12"/>
    <p:sldId id="259" r:id="rId13"/>
    <p:sldId id="260" r:id="rId14"/>
    <p:sldId id="261" r:id="rId15"/>
    <p:sldId id="262" r:id="rId16"/>
    <p:sldId id="265" r:id="rId17"/>
    <p:sldId id="266" r:id="rId18"/>
    <p:sldId id="267" r:id="rId19"/>
    <p:sldId id="26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138"/>
    <p:restoredTop sz="96327"/>
  </p:normalViewPr>
  <p:slideViewPr>
    <p:cSldViewPr snapToGrid="0" snapToObjects="1">
      <p:cViewPr varScale="1">
        <p:scale>
          <a:sx n="128" d="100"/>
          <a:sy n="128" d="100"/>
        </p:scale>
        <p:origin x="19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3T10:00:46.877"/>
    </inkml:context>
    <inkml:brush xml:id="br0">
      <inkml:brushProperty name="width" value="0.05" units="cm"/>
      <inkml:brushProperty name="height" value="0.05" units="cm"/>
      <inkml:brushProperty name="color" value="#E71224"/>
    </inkml:brush>
  </inkml:definitions>
  <inkml:trace contextRef="#ctx0" brushRef="#br0">1 161 24575,'8'0'0,"5"0"0,11 0 0,0 0 0,-5 0 0,0 0 0,-1 0 0,1 0 0,-4 0 0,2 0 0,-7 0 0,8 0 0,-9 0 0,4 0 0,-4 0 0,4 0 0,-3 0 0,3 0 0,-5 0 0,5 0 0,-3 0 0,3 0 0,-4 0 0,-1-4 0,1 3 0,-1-2 0,1 3 0,-1 0 0,1 0 0,4 0 0,-3-4 0,3 3 0,-5-3 0,5 4 0,-3 0 0,8-4 0,-9 3 0,4-3 0,-4 4 0,0 0 0,4 0 0,-4-4 0,4 3 0,-4-3 0,4 4 0,-3 0 0,3 0 0,0 0 0,-3 0 0,3 0 0,0 0 0,-4 0 0,5-4 0,-6 3 0,5-2 0,-3 3 0,3 0 0,0 0 0,-3 0 0,3 0 0,0-5 0,-3 4 0,3-3 0,-5 4 0,5 0 0,-3 0 0,3 0 0,-4 0 0,-1 0 0,1-4 0,4 4 0,-4-4 0,4 4 0,-4 0 0,-1 0 0,1 0 0,4 0 0,-3 0 0,3 0 0,-5-4 0,5 3 0,-3-3 0,3 4 0,-4 0 0,4-4 0,-3 3 0,3-3 0,-5 4 0,5 0 0,-3 0 0,3 0 0,0-4 0,-3 3 0,7-4 0,-7 2 0,8 2 0,-4-3 0,0 0 0,4 3 0,-4-3 0,5 4 0,-5 0 0,4-4 0,-4 3 0,1-3 0,2 4 0,-2 0 0,3 0 0,1-4 0,-4 3 0,2-4 0,-7 5 0,8 0 0,-4 0 0,0 0 0,-1 0 0,0 0 0,-3-3 0,3 2 0,0-3 0,-3 4 0,3 0 0,0 0 0,-3 0 0,11-4 0,-6 3 0,4-3 0,-2 4 0,-3-4 0,5 3 0,-4-3 0,2 4 0,-2 0 0,3 0 0,-3 0 0,2 0 0,-2 0 0,4-4 0,-1 3 0,1-3 0,0 4 0,0 0 0,0 0 0,0 0 0,0 0 0,-1 0 0,-3 0 0,2 0 0,-2 0 0,-1 0 0,3 0 0,-7 0 0,8 0 0,-4 0 0,5 0 0,0 0 0,0 0 0,0 0 0,-1 0 0,1 0 0,0 0 0,0 0 0,0 0 0,0 0 0,0 0 0,-5 0 0,4 0 0,-4 0 0,0 0 0,4 0 0,-4 0 0,5 0 0,0 0 0,-5 0 0,4 0 0,-4 0 0,5 0 0,-5 0 0,4 0 0,-9 0 0,9 0 0,-8 0 0,7 0 0,-7 0 0,8 0 0,-8 0 0,7 0 0,-7 0 0,3 3 0,-5-2 0,1 3 0,4-4 0,-3 0 0,3 0 0,-5 0 0,5 0 0,1 0 0,5 0 0,-6 0 0,5 4 0,-4-3 0,5 4 0,-5-5 0,4 0 0,-4 4 0,5-3 0,0 3 0,-5-4 0,4 0 0,-4 4 0,0-3 0,4 3 0,-8-4 0,7 5 0,-2-4 0,-1 3 0,4-4 0,-9 0 0,13 4 0,-12-3 0,7 2 0,-8-3 0,-1 0 0,1 0 0,-1 0 0,1 0 0,-1 0 0,1 4 0,-1-3 0,1 3 0,-1-4 0,-3 0 0,-2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3T10:00:50.581"/>
    </inkml:context>
    <inkml:brush xml:id="br0">
      <inkml:brushProperty name="width" value="0.05" units="cm"/>
      <inkml:brushProperty name="height" value="0.05" units="cm"/>
      <inkml:brushProperty name="color" value="#E71224"/>
    </inkml:brush>
  </inkml:definitions>
  <inkml:trace contextRef="#ctx0" brushRef="#br0">3582 0 24575,'-32'0'0,"-11"0"0,-36 0 0,3 0-1258,15 0 0,-3 0 1258,7 0 0,0 0 0,-8 0 0,-2 0 0,-3 0 0,0 0 0,4 0 0,1 0 0,-1 0 0,-1 0 0,-3 0 0,0 0 0,4 0 0,1 0 0,-1 0 0,0 0 0,1 0 0,1 0 0,-1 0 0,0 0 0,4 0 0,0 0 0,-11 0 0,4 0 59,-21 0-59,27 0 0,2 0 0,-17 0 0,-22 0 0,12 6 0,0 2 0,-12-1 0,22 4 0,-16-4 585,37 0-585,-12 4 0,7-10 0,7 10 1260,8-10-1260,9 9 612,6-9-612,0 3 0,0-4 0,0 5 0,0-4 0,0 4 0,0-5 0,0 0 0,0 4 0,0-2 0,0 2 0,5-4 0,2 0 0,5 0 0,0 0 0,5 0 0,-4 0 0,8 0 0,-3 0 0,5 0 0,3 4 0,2 0 0,3 4 0,0-4 0,0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0-13T10:00:52.954"/>
    </inkml:context>
    <inkml:brush xml:id="br0">
      <inkml:brushProperty name="width" value="0.05" units="cm"/>
      <inkml:brushProperty name="height" value="0.05" units="cm"/>
      <inkml:brushProperty name="color" value="#E71224"/>
    </inkml:brush>
  </inkml:definitions>
  <inkml:trace contextRef="#ctx0" brushRef="#br0">308 1 24575,'-12'0'0,"5"3"0,0 2 0,-2 3 0,-1 0 0,-7 2 0,6 3 0,-6-3 0,2 8 0,1-8 0,-4 8 0,8-8 0,-3 3 0,5-5 0,-1 1 0,5-1 0,0 1 0,4-1 0,0-1 0,-9 2 0,3-1 0,-11 1 0,2 0 0,1 5 0,-4-3 0,8 2 0,-3-4 0,4-1 0,5 1 0,-4-1 0,10-3 0,-1-1 0,7-4 0,1 0 0,-1 0 0,0 0 0,1 4 0,-1 0 0,1 5 0,-1-1 0,1 1 0,-1-1 0,5 1 0,-3 4 0,8-2 0,-3 7 0,4-8 0,0 8 0,-1-7 0,1 6 0,0-6 0,0 2 0,5 2 0,-4-4 0,10 3 0,-10-4 0,10 0 0,-10 4 0,5-3 0,-7 2 0,1-3 0,-5-1 0,4 0 0,-8-4 0,3 3 0,-5-7 0,-3 6 0,2-6 0,-6 3 0,3-4 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60.png>
</file>

<file path=ppt/media/image7.png>
</file>

<file path=ppt/media/image70.png>
</file>

<file path=ppt/media/image8.png>
</file>

<file path=ppt/media/image80.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zh-CN" altLang="en-US"/>
              <a:t>单击此处编辑母版标题样式</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1/24/22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1/24/22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zh-CN" altLang="en-US"/>
              <a:t>单击此处编辑母版标题样式</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1/24/22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1/24/22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zh-CN" altLang="en-US"/>
              <a:t>单击此处编辑母版标题样式</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3" name="Date Placeholder 2"/>
          <p:cNvSpPr>
            <a:spLocks noGrp="1"/>
          </p:cNvSpPr>
          <p:nvPr>
            <p:ph type="dt" sz="half" idx="10"/>
          </p:nvPr>
        </p:nvSpPr>
        <p:spPr/>
        <p:txBody>
          <a:bodyPr/>
          <a:lstStyle/>
          <a:p>
            <a:fld id="{48A87A34-81AB-432B-8DAE-1953F412C126}" type="datetimeFigureOut">
              <a:rPr lang="en-US" dirty="0"/>
              <a:t>1/24/22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zh-CN" altLang="en-US"/>
              <a:t>单击此处编辑母版标题样式</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3" name="Date Placeholder 2"/>
          <p:cNvSpPr>
            <a:spLocks noGrp="1"/>
          </p:cNvSpPr>
          <p:nvPr>
            <p:ph type="dt" sz="half" idx="10"/>
          </p:nvPr>
        </p:nvSpPr>
        <p:spPr/>
        <p:txBody>
          <a:bodyPr/>
          <a:lstStyle/>
          <a:p>
            <a:fld id="{48A87A34-81AB-432B-8DAE-1953F412C126}" type="datetimeFigureOut">
              <a:rPr lang="en-US" dirty="0"/>
              <a:t>1/24/22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zh-CN" altLang="en-US"/>
              <a:t>单击此处编辑母版标题样式</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zh-CN" altLang="en-US"/>
              <a:t>单击此处编辑母版标题样式</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zh-CN" altLang="en-US"/>
              <a:t>单击此处编辑母版标题样式</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zh-CN" altLang="en-US"/>
              <a:t>单击此处编辑母版标题样式</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8A87A34-81AB-432B-8DAE-1953F412C126}" type="datetimeFigureOut">
              <a:rPr lang="en-US" dirty="0"/>
              <a:t>1/24/22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zh-CN" altLang="en-US"/>
              <a:t>单击此处编辑母版标题样式</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2" name="Content Placeholder 3"/>
          <p:cNvSpPr>
            <a:spLocks noGrp="1"/>
          </p:cNvSpPr>
          <p:nvPr>
            <p:ph sz="quarter" idx="13"/>
          </p:nvPr>
        </p:nvSpPr>
        <p:spPr>
          <a:xfrm>
            <a:off x="913774" y="3051012"/>
            <a:ext cx="5106027" cy="274018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3" name="Content Placeholder 5"/>
          <p:cNvSpPr>
            <a:spLocks noGrp="1"/>
          </p:cNvSpPr>
          <p:nvPr>
            <p:ph sz="quarter" idx="14"/>
          </p:nvPr>
        </p:nvSpPr>
        <p:spPr>
          <a:xfrm>
            <a:off x="6172200" y="3051012"/>
            <a:ext cx="5105401" cy="274018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1/24/22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zh-CN" altLang="en-US"/>
              <a:t>单击此处编辑母版标题样式</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1/24/22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1/24/22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1/24/22</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80.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70.png"/><Relationship Id="rId5" Type="http://schemas.openxmlformats.org/officeDocument/2006/relationships/customXml" Target="../ink/ink2.xml"/><Relationship Id="rId4" Type="http://schemas.openxmlformats.org/officeDocument/2006/relationships/image" Target="../media/image60.png"/></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DD7F7C-6EE8-3649-8EC5-289BF20B0CC8}"/>
              </a:ext>
            </a:extLst>
          </p:cNvPr>
          <p:cNvSpPr>
            <a:spLocks noGrp="1"/>
          </p:cNvSpPr>
          <p:nvPr>
            <p:ph type="ctrTitle"/>
          </p:nvPr>
        </p:nvSpPr>
        <p:spPr>
          <a:xfrm>
            <a:off x="1407249" y="1954697"/>
            <a:ext cx="9377502" cy="838198"/>
          </a:xfrm>
        </p:spPr>
        <p:txBody>
          <a:bodyPr>
            <a:noAutofit/>
          </a:bodyPr>
          <a:lstStyle/>
          <a:p>
            <a:r>
              <a:rPr kumimoji="1" lang="en-US" altLang="zh-CN" sz="5400" dirty="0"/>
              <a:t>2022</a:t>
            </a:r>
            <a:r>
              <a:rPr kumimoji="1" lang="zh-CN" altLang="en-US" sz="5400" dirty="0"/>
              <a:t>卒業制作</a:t>
            </a:r>
          </a:p>
        </p:txBody>
      </p:sp>
      <p:sp>
        <p:nvSpPr>
          <p:cNvPr id="7" name="文本框 6">
            <a:extLst>
              <a:ext uri="{FF2B5EF4-FFF2-40B4-BE49-F238E27FC236}">
                <a16:creationId xmlns:a16="http://schemas.microsoft.com/office/drawing/2014/main" id="{C0D75C54-DCAF-A04C-853D-C40037A4F84D}"/>
              </a:ext>
            </a:extLst>
          </p:cNvPr>
          <p:cNvSpPr txBox="1"/>
          <p:nvPr/>
        </p:nvSpPr>
        <p:spPr>
          <a:xfrm>
            <a:off x="6533166" y="4065106"/>
            <a:ext cx="2707793" cy="830997"/>
          </a:xfrm>
          <a:prstGeom prst="rect">
            <a:avLst/>
          </a:prstGeom>
          <a:noFill/>
        </p:spPr>
        <p:txBody>
          <a:bodyPr wrap="none" rtlCol="0">
            <a:spAutoFit/>
          </a:bodyPr>
          <a:lstStyle/>
          <a:p>
            <a:pPr algn="r"/>
            <a:r>
              <a:rPr kumimoji="1" lang="zh-CN" altLang="en-US" sz="2400" dirty="0"/>
              <a:t>情報処理科</a:t>
            </a:r>
            <a:r>
              <a:rPr kumimoji="1" lang="en-US" altLang="zh-CN" sz="2400" dirty="0"/>
              <a:t>CD65-2</a:t>
            </a:r>
          </a:p>
          <a:p>
            <a:pPr algn="r"/>
            <a:r>
              <a:rPr kumimoji="1" lang="zh-CN" altLang="en-US" sz="2400" dirty="0"/>
              <a:t>グループ</a:t>
            </a:r>
            <a:r>
              <a:rPr kumimoji="1" lang="en-US" altLang="zh-CN" sz="2400" dirty="0"/>
              <a:t>Ⅴ</a:t>
            </a:r>
            <a:endParaRPr kumimoji="1" lang="zh-CN" altLang="en-US" sz="2400" dirty="0"/>
          </a:p>
        </p:txBody>
      </p:sp>
    </p:spTree>
    <p:extLst>
      <p:ext uri="{BB962C8B-B14F-4D97-AF65-F5344CB8AC3E}">
        <p14:creationId xmlns:p14="http://schemas.microsoft.com/office/powerpoint/2010/main" val="29190849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柱体 7">
            <a:extLst>
              <a:ext uri="{FF2B5EF4-FFF2-40B4-BE49-F238E27FC236}">
                <a16:creationId xmlns:a16="http://schemas.microsoft.com/office/drawing/2014/main" id="{58404D51-D81A-CA44-8B58-B6D8D43497B9}"/>
              </a:ext>
            </a:extLst>
          </p:cNvPr>
          <p:cNvSpPr/>
          <p:nvPr/>
        </p:nvSpPr>
        <p:spPr>
          <a:xfrm>
            <a:off x="7630005" y="4064821"/>
            <a:ext cx="2860447" cy="1804123"/>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データベース</a:t>
            </a:r>
          </a:p>
        </p:txBody>
      </p:sp>
      <p:sp>
        <p:nvSpPr>
          <p:cNvPr id="9" name="矩形 8">
            <a:extLst>
              <a:ext uri="{FF2B5EF4-FFF2-40B4-BE49-F238E27FC236}">
                <a16:creationId xmlns:a16="http://schemas.microsoft.com/office/drawing/2014/main" id="{7AE92971-3F3E-D949-8C9C-FF6334CA4B26}"/>
              </a:ext>
            </a:extLst>
          </p:cNvPr>
          <p:cNvSpPr/>
          <p:nvPr/>
        </p:nvSpPr>
        <p:spPr>
          <a:xfrm>
            <a:off x="1176164" y="1833685"/>
            <a:ext cx="1344168" cy="1005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ブラウザ</a:t>
            </a:r>
          </a:p>
        </p:txBody>
      </p:sp>
      <p:sp>
        <p:nvSpPr>
          <p:cNvPr id="10" name="矩形 9">
            <a:extLst>
              <a:ext uri="{FF2B5EF4-FFF2-40B4-BE49-F238E27FC236}">
                <a16:creationId xmlns:a16="http://schemas.microsoft.com/office/drawing/2014/main" id="{7555F81C-7E13-D147-92C7-1E238AD8238B}"/>
              </a:ext>
            </a:extLst>
          </p:cNvPr>
          <p:cNvSpPr/>
          <p:nvPr/>
        </p:nvSpPr>
        <p:spPr>
          <a:xfrm>
            <a:off x="4676008" y="1833685"/>
            <a:ext cx="1582831" cy="1005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サーブレット</a:t>
            </a:r>
            <a:endParaRPr kumimoji="1" lang="zh-CN" altLang="en-US" dirty="0"/>
          </a:p>
        </p:txBody>
      </p:sp>
      <p:sp>
        <p:nvSpPr>
          <p:cNvPr id="11" name="矩形 10">
            <a:extLst>
              <a:ext uri="{FF2B5EF4-FFF2-40B4-BE49-F238E27FC236}">
                <a16:creationId xmlns:a16="http://schemas.microsoft.com/office/drawing/2014/main" id="{B5853AA7-0049-B94E-9589-EC34D1057681}"/>
              </a:ext>
            </a:extLst>
          </p:cNvPr>
          <p:cNvSpPr/>
          <p:nvPr/>
        </p:nvSpPr>
        <p:spPr>
          <a:xfrm>
            <a:off x="2850192" y="4463963"/>
            <a:ext cx="1582831" cy="1005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JSP</a:t>
            </a:r>
            <a:r>
              <a:rPr lang="zh-CN" altLang="en-US" dirty="0"/>
              <a:t>ページ</a:t>
            </a:r>
            <a:endParaRPr kumimoji="1" lang="zh-CN" altLang="en-US" dirty="0"/>
          </a:p>
        </p:txBody>
      </p:sp>
      <p:sp>
        <p:nvSpPr>
          <p:cNvPr id="12" name="矩形 11">
            <a:extLst>
              <a:ext uri="{FF2B5EF4-FFF2-40B4-BE49-F238E27FC236}">
                <a16:creationId xmlns:a16="http://schemas.microsoft.com/office/drawing/2014/main" id="{3F73543C-DF78-B94C-89D4-F108B9E6A0C2}"/>
              </a:ext>
            </a:extLst>
          </p:cNvPr>
          <p:cNvSpPr/>
          <p:nvPr/>
        </p:nvSpPr>
        <p:spPr>
          <a:xfrm>
            <a:off x="8268814" y="1833685"/>
            <a:ext cx="1582831" cy="1005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JavaBean</a:t>
            </a:r>
            <a:r>
              <a:rPr lang="ja-JP" altLang="en-US"/>
              <a:t>（）</a:t>
            </a:r>
            <a:endParaRPr kumimoji="1" lang="zh-CN" altLang="en-US" dirty="0"/>
          </a:p>
        </p:txBody>
      </p:sp>
      <p:sp>
        <p:nvSpPr>
          <p:cNvPr id="13" name="下箭头 12">
            <a:extLst>
              <a:ext uri="{FF2B5EF4-FFF2-40B4-BE49-F238E27FC236}">
                <a16:creationId xmlns:a16="http://schemas.microsoft.com/office/drawing/2014/main" id="{D92533BD-B355-E24A-8E62-FA6BA999B76A}"/>
              </a:ext>
            </a:extLst>
          </p:cNvPr>
          <p:cNvSpPr/>
          <p:nvPr/>
        </p:nvSpPr>
        <p:spPr>
          <a:xfrm>
            <a:off x="8916086" y="2894389"/>
            <a:ext cx="288288" cy="11155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文本框 13">
            <a:extLst>
              <a:ext uri="{FF2B5EF4-FFF2-40B4-BE49-F238E27FC236}">
                <a16:creationId xmlns:a16="http://schemas.microsoft.com/office/drawing/2014/main" id="{83A69F40-D0D8-264E-9D42-B1D16AAFC422}"/>
              </a:ext>
            </a:extLst>
          </p:cNvPr>
          <p:cNvSpPr txBox="1"/>
          <p:nvPr/>
        </p:nvSpPr>
        <p:spPr>
          <a:xfrm>
            <a:off x="9405629" y="3267507"/>
            <a:ext cx="1725152" cy="646331"/>
          </a:xfrm>
          <a:prstGeom prst="rect">
            <a:avLst/>
          </a:prstGeom>
          <a:noFill/>
        </p:spPr>
        <p:txBody>
          <a:bodyPr wrap="none" rtlCol="0">
            <a:spAutoFit/>
          </a:bodyPr>
          <a:lstStyle/>
          <a:p>
            <a:r>
              <a:rPr kumimoji="1" lang="zh-CN" altLang="en-US" dirty="0"/>
              <a:t>データベース</a:t>
            </a:r>
          </a:p>
          <a:p>
            <a:r>
              <a:rPr lang="ja-JP" altLang="en-US"/>
              <a:t>を</a:t>
            </a:r>
            <a:r>
              <a:rPr lang="zh-CN" altLang="en-US" dirty="0"/>
              <a:t>アクセス</a:t>
            </a:r>
            <a:r>
              <a:rPr lang="ja-JP" altLang="en-US"/>
              <a:t>する</a:t>
            </a:r>
            <a:endParaRPr kumimoji="1" lang="zh-CN" altLang="en-US" dirty="0"/>
          </a:p>
        </p:txBody>
      </p:sp>
      <p:cxnSp>
        <p:nvCxnSpPr>
          <p:cNvPr id="16" name="直线箭头连接符 15">
            <a:extLst>
              <a:ext uri="{FF2B5EF4-FFF2-40B4-BE49-F238E27FC236}">
                <a16:creationId xmlns:a16="http://schemas.microsoft.com/office/drawing/2014/main" id="{723712E9-CBCE-6A4C-83CA-EFEF3D5B38C1}"/>
              </a:ext>
            </a:extLst>
          </p:cNvPr>
          <p:cNvCxnSpPr>
            <a:stCxn id="10" idx="3"/>
            <a:endCxn id="12" idx="1"/>
          </p:cNvCxnSpPr>
          <p:nvPr/>
        </p:nvCxnSpPr>
        <p:spPr>
          <a:xfrm>
            <a:off x="6258839" y="2336605"/>
            <a:ext cx="2009975"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9282FFD1-08A1-AF41-8BF8-2E9BD5740F54}"/>
              </a:ext>
            </a:extLst>
          </p:cNvPr>
          <p:cNvSpPr txBox="1"/>
          <p:nvPr/>
        </p:nvSpPr>
        <p:spPr>
          <a:xfrm>
            <a:off x="2758995" y="1838570"/>
            <a:ext cx="1765227" cy="369332"/>
          </a:xfrm>
          <a:prstGeom prst="rect">
            <a:avLst/>
          </a:prstGeom>
          <a:noFill/>
        </p:spPr>
        <p:txBody>
          <a:bodyPr wrap="none" rtlCol="0">
            <a:spAutoFit/>
          </a:bodyPr>
          <a:lstStyle/>
          <a:p>
            <a:r>
              <a:rPr kumimoji="1" lang="ja-JP" altLang="en-US"/>
              <a:t>リクエストを</a:t>
            </a:r>
            <a:r>
              <a:rPr kumimoji="1" lang="zh-CN" altLang="en-US" dirty="0"/>
              <a:t>送信</a:t>
            </a:r>
          </a:p>
        </p:txBody>
      </p:sp>
      <p:cxnSp>
        <p:nvCxnSpPr>
          <p:cNvPr id="22" name="直线箭头连接符 21">
            <a:extLst>
              <a:ext uri="{FF2B5EF4-FFF2-40B4-BE49-F238E27FC236}">
                <a16:creationId xmlns:a16="http://schemas.microsoft.com/office/drawing/2014/main" id="{CE382E46-2699-2446-9B37-275E493E8B80}"/>
              </a:ext>
            </a:extLst>
          </p:cNvPr>
          <p:cNvCxnSpPr>
            <a:cxnSpLocks/>
            <a:stCxn id="9" idx="3"/>
            <a:endCxn id="10" idx="1"/>
          </p:cNvCxnSpPr>
          <p:nvPr/>
        </p:nvCxnSpPr>
        <p:spPr>
          <a:xfrm>
            <a:off x="2520332" y="2336605"/>
            <a:ext cx="21556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1F264BC5-9553-C54F-BCA5-B5B7F11817F0}"/>
              </a:ext>
            </a:extLst>
          </p:cNvPr>
          <p:cNvSpPr txBox="1"/>
          <p:nvPr/>
        </p:nvSpPr>
        <p:spPr>
          <a:xfrm>
            <a:off x="6386567" y="1711524"/>
            <a:ext cx="1882247" cy="369332"/>
          </a:xfrm>
          <a:prstGeom prst="rect">
            <a:avLst/>
          </a:prstGeom>
          <a:noFill/>
        </p:spPr>
        <p:txBody>
          <a:bodyPr wrap="none" rtlCol="0">
            <a:spAutoFit/>
          </a:bodyPr>
          <a:lstStyle/>
          <a:p>
            <a:r>
              <a:rPr lang="ja-JP" altLang="en-US"/>
              <a:t>データを</a:t>
            </a:r>
            <a:r>
              <a:rPr lang="zh-CN" altLang="en-US" dirty="0"/>
              <a:t>操作</a:t>
            </a:r>
            <a:r>
              <a:rPr lang="ja-JP" altLang="en-US"/>
              <a:t>する</a:t>
            </a:r>
            <a:endParaRPr kumimoji="1" lang="zh-CN" altLang="en-US" dirty="0"/>
          </a:p>
        </p:txBody>
      </p:sp>
      <p:cxnSp>
        <p:nvCxnSpPr>
          <p:cNvPr id="26" name="直线箭头连接符 25">
            <a:extLst>
              <a:ext uri="{FF2B5EF4-FFF2-40B4-BE49-F238E27FC236}">
                <a16:creationId xmlns:a16="http://schemas.microsoft.com/office/drawing/2014/main" id="{84CBBBBF-674C-AA4B-BAF2-35613CACF7BF}"/>
              </a:ext>
            </a:extLst>
          </p:cNvPr>
          <p:cNvCxnSpPr>
            <a:cxnSpLocks/>
            <a:stCxn id="10" idx="2"/>
            <a:endCxn id="11" idx="3"/>
          </p:cNvCxnSpPr>
          <p:nvPr/>
        </p:nvCxnSpPr>
        <p:spPr>
          <a:xfrm flipH="1">
            <a:off x="4433023" y="2839525"/>
            <a:ext cx="1034401" cy="2127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直线箭头连接符 33">
            <a:extLst>
              <a:ext uri="{FF2B5EF4-FFF2-40B4-BE49-F238E27FC236}">
                <a16:creationId xmlns:a16="http://schemas.microsoft.com/office/drawing/2014/main" id="{D33F54B3-BDD0-9748-B25C-2F33ECA68726}"/>
              </a:ext>
            </a:extLst>
          </p:cNvPr>
          <p:cNvCxnSpPr>
            <a:cxnSpLocks/>
            <a:stCxn id="11" idx="1"/>
            <a:endCxn id="9" idx="2"/>
          </p:cNvCxnSpPr>
          <p:nvPr/>
        </p:nvCxnSpPr>
        <p:spPr>
          <a:xfrm flipH="1" flipV="1">
            <a:off x="1848248" y="2839525"/>
            <a:ext cx="1001944" cy="2127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5E63E65D-A3CF-DC4F-A172-81BAB58E895C}"/>
              </a:ext>
            </a:extLst>
          </p:cNvPr>
          <p:cNvSpPr txBox="1"/>
          <p:nvPr/>
        </p:nvSpPr>
        <p:spPr>
          <a:xfrm>
            <a:off x="1176164" y="649793"/>
            <a:ext cx="5375959" cy="584775"/>
          </a:xfrm>
          <a:prstGeom prst="rect">
            <a:avLst/>
          </a:prstGeom>
          <a:noFill/>
        </p:spPr>
        <p:txBody>
          <a:bodyPr wrap="none" rtlCol="0">
            <a:spAutoFit/>
          </a:bodyPr>
          <a:lstStyle/>
          <a:p>
            <a:r>
              <a:rPr lang="en" altLang="zh-CN" sz="3200" b="1" dirty="0"/>
              <a:t>Web</a:t>
            </a:r>
            <a:r>
              <a:rPr lang="ja-JP" altLang="en-US" sz="3200" b="1"/>
              <a:t>アプリケーションの</a:t>
            </a:r>
            <a:r>
              <a:rPr lang="zh-CN" altLang="en-US" sz="3200" b="1" dirty="0"/>
              <a:t>仕組</a:t>
            </a:r>
            <a:r>
              <a:rPr lang="ja-JP" altLang="en-US" sz="3200" b="1"/>
              <a:t>み</a:t>
            </a:r>
          </a:p>
        </p:txBody>
      </p:sp>
    </p:spTree>
    <p:extLst>
      <p:ext uri="{BB962C8B-B14F-4D97-AF65-F5344CB8AC3E}">
        <p14:creationId xmlns:p14="http://schemas.microsoft.com/office/powerpoint/2010/main" val="22375532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58E31E-5CF2-6B48-B0CE-BEC71D9086FF}"/>
              </a:ext>
            </a:extLst>
          </p:cNvPr>
          <p:cNvSpPr>
            <a:spLocks noGrp="1"/>
          </p:cNvSpPr>
          <p:nvPr>
            <p:ph type="title"/>
          </p:nvPr>
        </p:nvSpPr>
        <p:spPr>
          <a:xfrm>
            <a:off x="913775" y="618518"/>
            <a:ext cx="3783485" cy="834502"/>
          </a:xfrm>
        </p:spPr>
        <p:txBody>
          <a:bodyPr/>
          <a:lstStyle/>
          <a:p>
            <a:r>
              <a:rPr kumimoji="1" lang="zh-CN" altLang="en-US" dirty="0"/>
              <a:t>データの現状</a:t>
            </a:r>
          </a:p>
        </p:txBody>
      </p:sp>
      <p:pic>
        <p:nvPicPr>
          <p:cNvPr id="5" name="内容占位符 4" descr="文本&#10;&#10;描述已自动生成">
            <a:extLst>
              <a:ext uri="{FF2B5EF4-FFF2-40B4-BE49-F238E27FC236}">
                <a16:creationId xmlns:a16="http://schemas.microsoft.com/office/drawing/2014/main" id="{F8C0CEC9-73F5-9343-89C7-79EAE3EB4020}"/>
              </a:ext>
            </a:extLst>
          </p:cNvPr>
          <p:cNvPicPr>
            <a:picLocks noGrp="1" noChangeAspect="1"/>
          </p:cNvPicPr>
          <p:nvPr>
            <p:ph sz="quarter" idx="13"/>
          </p:nvPr>
        </p:nvPicPr>
        <p:blipFill>
          <a:blip r:embed="rId2"/>
          <a:stretch>
            <a:fillRect/>
          </a:stretch>
        </p:blipFill>
        <p:spPr>
          <a:xfrm>
            <a:off x="7654394" y="1453020"/>
            <a:ext cx="4320488" cy="5107795"/>
          </a:xfrm>
        </p:spPr>
      </p:pic>
      <p:pic>
        <p:nvPicPr>
          <p:cNvPr id="7" name="图片 6" descr="文本&#10;&#10;描述已自动生成">
            <a:extLst>
              <a:ext uri="{FF2B5EF4-FFF2-40B4-BE49-F238E27FC236}">
                <a16:creationId xmlns:a16="http://schemas.microsoft.com/office/drawing/2014/main" id="{0B310C8F-AEC7-7E46-8AF4-4FDE5EDC0552}"/>
              </a:ext>
            </a:extLst>
          </p:cNvPr>
          <p:cNvPicPr>
            <a:picLocks noChangeAspect="1"/>
          </p:cNvPicPr>
          <p:nvPr/>
        </p:nvPicPr>
        <p:blipFill>
          <a:blip r:embed="rId3"/>
          <a:stretch>
            <a:fillRect/>
          </a:stretch>
        </p:blipFill>
        <p:spPr>
          <a:xfrm>
            <a:off x="436795" y="1453020"/>
            <a:ext cx="6740619" cy="5107795"/>
          </a:xfrm>
          <a:prstGeom prst="rect">
            <a:avLst/>
          </a:prstGeom>
        </p:spPr>
      </p:pic>
    </p:spTree>
    <p:extLst>
      <p:ext uri="{BB962C8B-B14F-4D97-AF65-F5344CB8AC3E}">
        <p14:creationId xmlns:p14="http://schemas.microsoft.com/office/powerpoint/2010/main" val="2323407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79EE5B-7DBD-A14E-BF93-F3882D990529}"/>
              </a:ext>
            </a:extLst>
          </p:cNvPr>
          <p:cNvSpPr>
            <a:spLocks noGrp="1"/>
          </p:cNvSpPr>
          <p:nvPr>
            <p:ph type="title"/>
          </p:nvPr>
        </p:nvSpPr>
        <p:spPr>
          <a:xfrm>
            <a:off x="913774" y="257909"/>
            <a:ext cx="10364451" cy="1596177"/>
          </a:xfrm>
        </p:spPr>
        <p:txBody>
          <a:bodyPr/>
          <a:lstStyle/>
          <a:p>
            <a:r>
              <a:rPr kumimoji="1" lang="zh-CN" altLang="en-US" dirty="0"/>
              <a:t>フロントエンド（</a:t>
            </a:r>
            <a:r>
              <a:rPr kumimoji="1" lang="en-US" altLang="zh-CN" dirty="0"/>
              <a:t>Front end</a:t>
            </a:r>
            <a:r>
              <a:rPr kumimoji="1" lang="zh-CN" altLang="en-US" dirty="0"/>
              <a:t>）</a:t>
            </a:r>
          </a:p>
        </p:txBody>
      </p:sp>
      <p:sp>
        <p:nvSpPr>
          <p:cNvPr id="3" name="内容占位符 2">
            <a:extLst>
              <a:ext uri="{FF2B5EF4-FFF2-40B4-BE49-F238E27FC236}">
                <a16:creationId xmlns:a16="http://schemas.microsoft.com/office/drawing/2014/main" id="{154A7853-E335-5E47-AAA9-5B9D8050ABAB}"/>
              </a:ext>
            </a:extLst>
          </p:cNvPr>
          <p:cNvSpPr>
            <a:spLocks noGrp="1"/>
          </p:cNvSpPr>
          <p:nvPr>
            <p:ph sz="quarter" idx="13"/>
          </p:nvPr>
        </p:nvSpPr>
        <p:spPr>
          <a:xfrm>
            <a:off x="913774" y="2367093"/>
            <a:ext cx="2499127" cy="466260"/>
          </a:xfrm>
        </p:spPr>
        <p:txBody>
          <a:bodyPr>
            <a:normAutofit lnSpcReduction="10000"/>
          </a:bodyPr>
          <a:lstStyle/>
          <a:p>
            <a:r>
              <a:rPr kumimoji="1" lang="zh-CN" altLang="en-US" sz="2400" dirty="0"/>
              <a:t>イメージ：</a:t>
            </a:r>
          </a:p>
        </p:txBody>
      </p:sp>
      <p:pic>
        <p:nvPicPr>
          <p:cNvPr id="7" name="图片 6">
            <a:extLst>
              <a:ext uri="{FF2B5EF4-FFF2-40B4-BE49-F238E27FC236}">
                <a16:creationId xmlns:a16="http://schemas.microsoft.com/office/drawing/2014/main" id="{CED67B66-45B2-1449-BB06-C3BE39C4B0AE}"/>
              </a:ext>
            </a:extLst>
          </p:cNvPr>
          <p:cNvPicPr>
            <a:picLocks noChangeAspect="1"/>
          </p:cNvPicPr>
          <p:nvPr/>
        </p:nvPicPr>
        <p:blipFill>
          <a:blip r:embed="rId2"/>
          <a:stretch>
            <a:fillRect/>
          </a:stretch>
        </p:blipFill>
        <p:spPr>
          <a:xfrm>
            <a:off x="2938854" y="1313645"/>
            <a:ext cx="7879399" cy="5431665"/>
          </a:xfrm>
          <a:prstGeom prst="rect">
            <a:avLst/>
          </a:prstGeom>
        </p:spPr>
      </p:pic>
    </p:spTree>
    <p:extLst>
      <p:ext uri="{BB962C8B-B14F-4D97-AF65-F5344CB8AC3E}">
        <p14:creationId xmlns:p14="http://schemas.microsoft.com/office/powerpoint/2010/main" val="3505275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700D02-3580-1542-8166-DC21B836DCC9}"/>
              </a:ext>
            </a:extLst>
          </p:cNvPr>
          <p:cNvSpPr>
            <a:spLocks noGrp="1"/>
          </p:cNvSpPr>
          <p:nvPr>
            <p:ph type="title"/>
          </p:nvPr>
        </p:nvSpPr>
        <p:spPr>
          <a:xfrm>
            <a:off x="2486213" y="97554"/>
            <a:ext cx="7057408" cy="1041877"/>
          </a:xfrm>
        </p:spPr>
        <p:txBody>
          <a:bodyPr/>
          <a:lstStyle/>
          <a:p>
            <a:r>
              <a:rPr kumimoji="1" lang="en" altLang="zh-CN" dirty="0"/>
              <a:t>jquery-easyui-1.10.0</a:t>
            </a:r>
            <a:r>
              <a:rPr kumimoji="1" lang="zh-CN" altLang="en-US" dirty="0"/>
              <a:t>使用例</a:t>
            </a:r>
          </a:p>
        </p:txBody>
      </p:sp>
      <p:sp>
        <p:nvSpPr>
          <p:cNvPr id="3" name="内容占位符 2">
            <a:extLst>
              <a:ext uri="{FF2B5EF4-FFF2-40B4-BE49-F238E27FC236}">
                <a16:creationId xmlns:a16="http://schemas.microsoft.com/office/drawing/2014/main" id="{E65792BE-9DA2-6042-9C71-48E0233CB24D}"/>
              </a:ext>
            </a:extLst>
          </p:cNvPr>
          <p:cNvSpPr>
            <a:spLocks noGrp="1"/>
          </p:cNvSpPr>
          <p:nvPr>
            <p:ph sz="quarter" idx="13"/>
          </p:nvPr>
        </p:nvSpPr>
        <p:spPr>
          <a:xfrm>
            <a:off x="675233" y="834887"/>
            <a:ext cx="8091079" cy="5761127"/>
          </a:xfrm>
        </p:spPr>
        <p:txBody>
          <a:bodyPr>
            <a:normAutofit fontScale="92500"/>
          </a:bodyPr>
          <a:lstStyle/>
          <a:p>
            <a:r>
              <a:rPr lang="en" altLang="zh-CN" sz="1000" dirty="0"/>
              <a:t>&lt;!DOCTYPE html&gt;</a:t>
            </a:r>
            <a:br>
              <a:rPr lang="en" altLang="zh-CN" sz="1000" dirty="0"/>
            </a:br>
            <a:r>
              <a:rPr lang="en" altLang="zh-CN" sz="1000" dirty="0"/>
              <a:t>&lt;html&gt;</a:t>
            </a:r>
            <a:br>
              <a:rPr lang="en" altLang="zh-CN" sz="1000" dirty="0"/>
            </a:br>
            <a:r>
              <a:rPr lang="en" altLang="zh-CN" sz="1000" dirty="0"/>
              <a:t>&lt;head&gt;</a:t>
            </a:r>
            <a:br>
              <a:rPr lang="en" altLang="zh-CN" sz="1000" dirty="0"/>
            </a:br>
            <a:r>
              <a:rPr lang="en" altLang="zh-CN" sz="1000" dirty="0"/>
              <a:t>   &lt;meta charset="UTF-8"&gt;</a:t>
            </a:r>
            <a:br>
              <a:rPr lang="en" altLang="zh-CN" sz="1000" dirty="0"/>
            </a:br>
            <a:r>
              <a:rPr lang="en" altLang="zh-CN" sz="1000" dirty="0"/>
              <a:t>   &lt;title&gt;Keep Expandable Panel in Accordion - jQuery </a:t>
            </a:r>
            <a:r>
              <a:rPr lang="en" altLang="zh-CN" sz="1000" dirty="0" err="1"/>
              <a:t>EasyUI</a:t>
            </a:r>
            <a:r>
              <a:rPr lang="en" altLang="zh-CN" sz="1000" dirty="0"/>
              <a:t> Demo&lt;/title&gt;</a:t>
            </a:r>
            <a:br>
              <a:rPr lang="en" altLang="zh-CN" sz="1000" dirty="0"/>
            </a:br>
            <a:r>
              <a:rPr lang="en" altLang="zh-CN" sz="1000" dirty="0">
                <a:solidFill>
                  <a:srgbClr val="FF0000"/>
                </a:solidFill>
              </a:rPr>
              <a:t>   &lt;link </a:t>
            </a:r>
            <a:r>
              <a:rPr lang="en" altLang="zh-CN" sz="1000" dirty="0" err="1">
                <a:solidFill>
                  <a:srgbClr val="FF0000"/>
                </a:solidFill>
              </a:rPr>
              <a:t>rel</a:t>
            </a:r>
            <a:r>
              <a:rPr lang="en" altLang="zh-CN" sz="1000" dirty="0">
                <a:solidFill>
                  <a:srgbClr val="FF0000"/>
                </a:solidFill>
              </a:rPr>
              <a:t>="stylesheet" type="text/</a:t>
            </a:r>
            <a:r>
              <a:rPr lang="en" altLang="zh-CN" sz="1000" dirty="0" err="1">
                <a:solidFill>
                  <a:srgbClr val="FF0000"/>
                </a:solidFill>
              </a:rPr>
              <a:t>css</a:t>
            </a:r>
            <a:r>
              <a:rPr lang="en" altLang="zh-CN" sz="1000" dirty="0">
                <a:solidFill>
                  <a:srgbClr val="FF0000"/>
                </a:solidFill>
              </a:rPr>
              <a:t>" </a:t>
            </a:r>
            <a:r>
              <a:rPr lang="en" altLang="zh-CN" sz="1000" dirty="0" err="1">
                <a:solidFill>
                  <a:srgbClr val="FF0000"/>
                </a:solidFill>
              </a:rPr>
              <a:t>href</a:t>
            </a:r>
            <a:r>
              <a:rPr lang="en" altLang="zh-CN" sz="1000" dirty="0">
                <a:solidFill>
                  <a:srgbClr val="FF0000"/>
                </a:solidFill>
              </a:rPr>
              <a:t>="../../themes/default/</a:t>
            </a:r>
            <a:r>
              <a:rPr lang="en" altLang="zh-CN" sz="1000" dirty="0" err="1">
                <a:solidFill>
                  <a:srgbClr val="FF0000"/>
                </a:solidFill>
              </a:rPr>
              <a:t>easyui.css</a:t>
            </a:r>
            <a:r>
              <a:rPr lang="en" altLang="zh-CN" sz="1000" dirty="0">
                <a:solidFill>
                  <a:srgbClr val="FF0000"/>
                </a:solidFill>
              </a:rPr>
              <a:t>"&gt;</a:t>
            </a:r>
            <a:br>
              <a:rPr lang="en" altLang="zh-CN" sz="1000" dirty="0">
                <a:solidFill>
                  <a:srgbClr val="FF0000"/>
                </a:solidFill>
              </a:rPr>
            </a:br>
            <a:r>
              <a:rPr lang="en" altLang="zh-CN" sz="1000" dirty="0">
                <a:solidFill>
                  <a:srgbClr val="FF0000"/>
                </a:solidFill>
              </a:rPr>
              <a:t>   &lt;link </a:t>
            </a:r>
            <a:r>
              <a:rPr lang="en" altLang="zh-CN" sz="1000" dirty="0" err="1">
                <a:solidFill>
                  <a:srgbClr val="FF0000"/>
                </a:solidFill>
              </a:rPr>
              <a:t>rel</a:t>
            </a:r>
            <a:r>
              <a:rPr lang="en" altLang="zh-CN" sz="1000" dirty="0">
                <a:solidFill>
                  <a:srgbClr val="FF0000"/>
                </a:solidFill>
              </a:rPr>
              <a:t>="stylesheet" type="text/</a:t>
            </a:r>
            <a:r>
              <a:rPr lang="en" altLang="zh-CN" sz="1000" dirty="0" err="1">
                <a:solidFill>
                  <a:srgbClr val="FF0000"/>
                </a:solidFill>
              </a:rPr>
              <a:t>css</a:t>
            </a:r>
            <a:r>
              <a:rPr lang="en" altLang="zh-CN" sz="1000" dirty="0">
                <a:solidFill>
                  <a:srgbClr val="FF0000"/>
                </a:solidFill>
              </a:rPr>
              <a:t>" </a:t>
            </a:r>
            <a:r>
              <a:rPr lang="en" altLang="zh-CN" sz="1000" dirty="0" err="1">
                <a:solidFill>
                  <a:srgbClr val="FF0000"/>
                </a:solidFill>
              </a:rPr>
              <a:t>href</a:t>
            </a:r>
            <a:r>
              <a:rPr lang="en" altLang="zh-CN" sz="1000" dirty="0">
                <a:solidFill>
                  <a:srgbClr val="FF0000"/>
                </a:solidFill>
              </a:rPr>
              <a:t>="../../themes/</a:t>
            </a:r>
            <a:r>
              <a:rPr lang="en" altLang="zh-CN" sz="1000" dirty="0" err="1">
                <a:solidFill>
                  <a:srgbClr val="FF0000"/>
                </a:solidFill>
              </a:rPr>
              <a:t>icon.css</a:t>
            </a:r>
            <a:r>
              <a:rPr lang="en" altLang="zh-CN" sz="1000" dirty="0">
                <a:solidFill>
                  <a:srgbClr val="FF0000"/>
                </a:solidFill>
              </a:rPr>
              <a:t>"&gt;</a:t>
            </a:r>
            <a:br>
              <a:rPr lang="en" altLang="zh-CN" sz="1000" dirty="0">
                <a:solidFill>
                  <a:srgbClr val="FF0000"/>
                </a:solidFill>
              </a:rPr>
            </a:br>
            <a:r>
              <a:rPr lang="en" altLang="zh-CN" sz="1000" dirty="0">
                <a:solidFill>
                  <a:srgbClr val="FF0000"/>
                </a:solidFill>
              </a:rPr>
              <a:t>   &lt;link </a:t>
            </a:r>
            <a:r>
              <a:rPr lang="en" altLang="zh-CN" sz="1000" dirty="0" err="1">
                <a:solidFill>
                  <a:srgbClr val="FF0000"/>
                </a:solidFill>
              </a:rPr>
              <a:t>rel</a:t>
            </a:r>
            <a:r>
              <a:rPr lang="en" altLang="zh-CN" sz="1000" dirty="0">
                <a:solidFill>
                  <a:srgbClr val="FF0000"/>
                </a:solidFill>
              </a:rPr>
              <a:t>="stylesheet" type="text/</a:t>
            </a:r>
            <a:r>
              <a:rPr lang="en" altLang="zh-CN" sz="1000" dirty="0" err="1">
                <a:solidFill>
                  <a:srgbClr val="FF0000"/>
                </a:solidFill>
              </a:rPr>
              <a:t>css</a:t>
            </a:r>
            <a:r>
              <a:rPr lang="en" altLang="zh-CN" sz="1000" dirty="0">
                <a:solidFill>
                  <a:srgbClr val="FF0000"/>
                </a:solidFill>
              </a:rPr>
              <a:t>" </a:t>
            </a:r>
            <a:r>
              <a:rPr lang="en" altLang="zh-CN" sz="1000" dirty="0" err="1">
                <a:solidFill>
                  <a:srgbClr val="FF0000"/>
                </a:solidFill>
              </a:rPr>
              <a:t>href</a:t>
            </a:r>
            <a:r>
              <a:rPr lang="en" altLang="zh-CN" sz="1000" dirty="0">
                <a:solidFill>
                  <a:srgbClr val="FF0000"/>
                </a:solidFill>
              </a:rPr>
              <a:t>="../</a:t>
            </a:r>
            <a:r>
              <a:rPr lang="en" altLang="zh-CN" sz="1000" dirty="0" err="1">
                <a:solidFill>
                  <a:srgbClr val="FF0000"/>
                </a:solidFill>
              </a:rPr>
              <a:t>demo.css</a:t>
            </a:r>
            <a:r>
              <a:rPr lang="en" altLang="zh-CN" sz="1000" dirty="0">
                <a:solidFill>
                  <a:srgbClr val="FF0000"/>
                </a:solidFill>
              </a:rPr>
              <a:t>"&gt;</a:t>
            </a:r>
            <a:br>
              <a:rPr lang="en" altLang="zh-CN" sz="1000" dirty="0">
                <a:solidFill>
                  <a:srgbClr val="FF0000"/>
                </a:solidFill>
              </a:rPr>
            </a:br>
            <a:r>
              <a:rPr lang="en" altLang="zh-CN" sz="1000" dirty="0">
                <a:solidFill>
                  <a:srgbClr val="FF0000"/>
                </a:solidFill>
              </a:rPr>
              <a:t>   &lt;script type="text/</a:t>
            </a:r>
            <a:r>
              <a:rPr lang="en" altLang="zh-CN" sz="1000" dirty="0" err="1">
                <a:solidFill>
                  <a:srgbClr val="FF0000"/>
                </a:solidFill>
              </a:rPr>
              <a:t>javascript</a:t>
            </a:r>
            <a:r>
              <a:rPr lang="en" altLang="zh-CN" sz="1000" dirty="0">
                <a:solidFill>
                  <a:srgbClr val="FF0000"/>
                </a:solidFill>
              </a:rPr>
              <a:t>" </a:t>
            </a:r>
            <a:r>
              <a:rPr lang="en" altLang="zh-CN" sz="1000" dirty="0" err="1">
                <a:solidFill>
                  <a:srgbClr val="FF0000"/>
                </a:solidFill>
              </a:rPr>
              <a:t>src</a:t>
            </a:r>
            <a:r>
              <a:rPr lang="en" altLang="zh-CN" sz="1000" dirty="0">
                <a:solidFill>
                  <a:srgbClr val="FF0000"/>
                </a:solidFill>
              </a:rPr>
              <a:t>="../../</a:t>
            </a:r>
            <a:r>
              <a:rPr lang="en" altLang="zh-CN" sz="1000" dirty="0" err="1">
                <a:solidFill>
                  <a:srgbClr val="FF0000"/>
                </a:solidFill>
              </a:rPr>
              <a:t>jquery.min.js</a:t>
            </a:r>
            <a:r>
              <a:rPr lang="en" altLang="zh-CN" sz="1000" dirty="0">
                <a:solidFill>
                  <a:srgbClr val="FF0000"/>
                </a:solidFill>
              </a:rPr>
              <a:t>"&gt;&lt;/script&gt;</a:t>
            </a:r>
            <a:br>
              <a:rPr lang="en" altLang="zh-CN" sz="1000" dirty="0">
                <a:solidFill>
                  <a:srgbClr val="FF0000"/>
                </a:solidFill>
              </a:rPr>
            </a:br>
            <a:r>
              <a:rPr lang="en" altLang="zh-CN" sz="1000" dirty="0">
                <a:solidFill>
                  <a:srgbClr val="FF0000"/>
                </a:solidFill>
              </a:rPr>
              <a:t>   &lt;script type="text/</a:t>
            </a:r>
            <a:r>
              <a:rPr lang="en" altLang="zh-CN" sz="1000" dirty="0" err="1">
                <a:solidFill>
                  <a:srgbClr val="FF0000"/>
                </a:solidFill>
              </a:rPr>
              <a:t>javascript</a:t>
            </a:r>
            <a:r>
              <a:rPr lang="en" altLang="zh-CN" sz="1000" dirty="0">
                <a:solidFill>
                  <a:srgbClr val="FF0000"/>
                </a:solidFill>
              </a:rPr>
              <a:t>" </a:t>
            </a:r>
            <a:r>
              <a:rPr lang="en" altLang="zh-CN" sz="1000" dirty="0" err="1">
                <a:solidFill>
                  <a:srgbClr val="FF0000"/>
                </a:solidFill>
              </a:rPr>
              <a:t>src</a:t>
            </a:r>
            <a:r>
              <a:rPr lang="en" altLang="zh-CN" sz="1000" dirty="0">
                <a:solidFill>
                  <a:srgbClr val="FF0000"/>
                </a:solidFill>
              </a:rPr>
              <a:t>="../../</a:t>
            </a:r>
            <a:r>
              <a:rPr lang="en" altLang="zh-CN" sz="1000" dirty="0" err="1">
                <a:solidFill>
                  <a:srgbClr val="FF0000"/>
                </a:solidFill>
              </a:rPr>
              <a:t>jquery.easyui.min.js</a:t>
            </a:r>
            <a:r>
              <a:rPr lang="en" altLang="zh-CN" sz="1000" dirty="0">
                <a:solidFill>
                  <a:srgbClr val="FF0000"/>
                </a:solidFill>
              </a:rPr>
              <a:t>"&gt;&lt;/script&gt;</a:t>
            </a:r>
            <a:br>
              <a:rPr lang="en" altLang="zh-CN" sz="1000" dirty="0">
                <a:solidFill>
                  <a:srgbClr val="FF0000"/>
                </a:solidFill>
              </a:rPr>
            </a:br>
            <a:r>
              <a:rPr lang="en" altLang="zh-CN" sz="1000" dirty="0"/>
              <a:t>&lt;/head&gt;</a:t>
            </a:r>
            <a:br>
              <a:rPr lang="en" altLang="zh-CN" sz="1000" dirty="0"/>
            </a:br>
            <a:r>
              <a:rPr lang="en" altLang="zh-CN" sz="1000" dirty="0"/>
              <a:t>&lt;body&gt;</a:t>
            </a:r>
            <a:br>
              <a:rPr lang="en" altLang="zh-CN" sz="1000" dirty="0"/>
            </a:br>
            <a:r>
              <a:rPr lang="en" altLang="zh-CN" sz="1000" dirty="0"/>
              <a:t>   &lt;h2&gt;Keep Expandable Panel in Accordion&lt;/h2&gt;</a:t>
            </a:r>
            <a:br>
              <a:rPr lang="en" altLang="zh-CN" sz="1000" dirty="0"/>
            </a:br>
            <a:r>
              <a:rPr lang="en" altLang="zh-CN" sz="1000" dirty="0"/>
              <a:t>   &lt;p&gt;Keep a expandable panel and prevent it from collapsing.&lt;/p&gt;</a:t>
            </a:r>
            <a:br>
              <a:rPr lang="en" altLang="zh-CN" sz="1000" dirty="0"/>
            </a:br>
            <a:r>
              <a:rPr lang="en" altLang="zh-CN" sz="1000" dirty="0"/>
              <a:t>   &lt;div style="margin:</a:t>
            </a:r>
            <a:r>
              <a:rPr lang="en" altLang="zh-CN" sz="1000" b="1" dirty="0">
                <a:solidFill>
                  <a:srgbClr val="00B050"/>
                </a:solidFill>
              </a:rPr>
              <a:t>20px 0 10px 0</a:t>
            </a:r>
            <a:r>
              <a:rPr lang="en" altLang="zh-CN" sz="1000" b="1" dirty="0"/>
              <a:t>;</a:t>
            </a:r>
            <a:r>
              <a:rPr lang="en" altLang="zh-CN" sz="1000" dirty="0"/>
              <a:t>"&gt;&lt;/div&gt;</a:t>
            </a:r>
            <a:br>
              <a:rPr lang="en" altLang="zh-CN" sz="1000" dirty="0"/>
            </a:br>
            <a:r>
              <a:rPr lang="en" altLang="zh-CN" sz="1000" dirty="0"/>
              <a:t>   &lt;div class="</a:t>
            </a:r>
            <a:r>
              <a:rPr lang="en" altLang="zh-CN" sz="1000" dirty="0" err="1"/>
              <a:t>easyui</a:t>
            </a:r>
            <a:r>
              <a:rPr lang="en" altLang="zh-CN" sz="1000" dirty="0"/>
              <a:t>-accordion" style="width:</a:t>
            </a:r>
            <a:r>
              <a:rPr lang="en" altLang="zh-CN" sz="1000" dirty="0">
                <a:solidFill>
                  <a:srgbClr val="00B050"/>
                </a:solidFill>
              </a:rPr>
              <a:t>500px</a:t>
            </a:r>
            <a:r>
              <a:rPr lang="en" altLang="zh-CN" sz="1000" b="1" dirty="0">
                <a:solidFill>
                  <a:srgbClr val="00B050"/>
                </a:solidFill>
              </a:rPr>
              <a:t>;</a:t>
            </a:r>
            <a:r>
              <a:rPr lang="en" altLang="zh-CN" sz="1000" dirty="0">
                <a:solidFill>
                  <a:srgbClr val="00B050"/>
                </a:solidFill>
              </a:rPr>
              <a:t>height:300px</a:t>
            </a:r>
            <a:r>
              <a:rPr lang="en" altLang="zh-CN" sz="1000" b="1" dirty="0"/>
              <a:t>;</a:t>
            </a:r>
            <a:r>
              <a:rPr lang="en" altLang="zh-CN" sz="1000" dirty="0"/>
              <a:t>"&gt;</a:t>
            </a:r>
            <a:br>
              <a:rPr lang="en" altLang="zh-CN" sz="1000" dirty="0"/>
            </a:br>
            <a:r>
              <a:rPr lang="en" altLang="zh-CN" sz="1000" dirty="0"/>
              <a:t>      &lt;div title="Top Panel" data-options="</a:t>
            </a:r>
            <a:r>
              <a:rPr lang="en" altLang="zh-CN" sz="1000" dirty="0" err="1"/>
              <a:t>iconCls</a:t>
            </a:r>
            <a:r>
              <a:rPr lang="en" altLang="zh-CN" sz="1000" dirty="0"/>
              <a:t>:'icon-search',</a:t>
            </a:r>
            <a:r>
              <a:rPr lang="en" altLang="zh-CN" sz="1000" dirty="0" err="1"/>
              <a:t>collapsed:false,collapsible:false</a:t>
            </a:r>
            <a:r>
              <a:rPr lang="en" altLang="zh-CN" sz="1000" dirty="0"/>
              <a:t>" style="</a:t>
            </a:r>
            <a:r>
              <a:rPr lang="en" altLang="zh-CN" sz="1000" dirty="0">
                <a:solidFill>
                  <a:srgbClr val="00B050"/>
                </a:solidFill>
              </a:rPr>
              <a:t>padding:10px</a:t>
            </a:r>
            <a:r>
              <a:rPr lang="en" altLang="zh-CN" sz="1000" b="1" dirty="0"/>
              <a:t>;</a:t>
            </a:r>
            <a:r>
              <a:rPr lang="en" altLang="zh-CN" sz="1000" dirty="0"/>
              <a:t>"&gt;</a:t>
            </a:r>
            <a:br>
              <a:rPr lang="en" altLang="zh-CN" sz="1000" dirty="0"/>
            </a:br>
            <a:r>
              <a:rPr lang="en" altLang="zh-CN" sz="1000" dirty="0"/>
              <a:t>         &lt;input class="</a:t>
            </a:r>
            <a:r>
              <a:rPr lang="en" altLang="zh-CN" sz="1000" dirty="0" err="1"/>
              <a:t>easyui-searchbox</a:t>
            </a:r>
            <a:r>
              <a:rPr lang="en" altLang="zh-CN" sz="1000" dirty="0"/>
              <a:t>" prompt="Enter something here" style="</a:t>
            </a:r>
            <a:r>
              <a:rPr lang="en" altLang="zh-CN" sz="1000" dirty="0">
                <a:solidFill>
                  <a:srgbClr val="00B050"/>
                </a:solidFill>
              </a:rPr>
              <a:t>width:300px</a:t>
            </a:r>
            <a:r>
              <a:rPr lang="en" altLang="zh-CN" sz="1000" b="1" dirty="0"/>
              <a:t>;</a:t>
            </a:r>
            <a:r>
              <a:rPr lang="en" altLang="zh-CN" sz="1000" dirty="0"/>
              <a:t>"&gt;</a:t>
            </a:r>
            <a:br>
              <a:rPr lang="en" altLang="zh-CN" sz="1000" dirty="0"/>
            </a:br>
            <a:r>
              <a:rPr lang="en" altLang="zh-CN" sz="1000" dirty="0"/>
              <a:t>      &lt;/div&gt;</a:t>
            </a:r>
            <a:br>
              <a:rPr lang="en" altLang="zh-CN" sz="1000" dirty="0"/>
            </a:br>
            <a:r>
              <a:rPr lang="en" altLang="zh-CN" sz="1000" dirty="0"/>
              <a:t>      &lt;div title="About" data-options="</a:t>
            </a:r>
            <a:r>
              <a:rPr lang="en" altLang="zh-CN" sz="1000" dirty="0" err="1"/>
              <a:t>selected:true</a:t>
            </a:r>
            <a:r>
              <a:rPr lang="en" altLang="zh-CN" sz="1000" dirty="0"/>
              <a:t>" style="</a:t>
            </a:r>
            <a:r>
              <a:rPr lang="en" altLang="zh-CN" sz="1000" dirty="0">
                <a:solidFill>
                  <a:srgbClr val="00B050"/>
                </a:solidFill>
              </a:rPr>
              <a:t>padding:10px</a:t>
            </a:r>
            <a:r>
              <a:rPr lang="en" altLang="zh-CN" sz="1000" b="1" dirty="0"/>
              <a:t>;</a:t>
            </a:r>
            <a:r>
              <a:rPr lang="en" altLang="zh-CN" sz="1000" dirty="0"/>
              <a:t>"&gt;</a:t>
            </a:r>
            <a:br>
              <a:rPr lang="en" altLang="zh-CN" sz="1000" dirty="0"/>
            </a:br>
            <a:r>
              <a:rPr lang="en" altLang="zh-CN" sz="1000" dirty="0"/>
              <a:t>         &lt;h3 style="color</a:t>
            </a:r>
            <a:r>
              <a:rPr lang="en" altLang="zh-CN" sz="1000" dirty="0">
                <a:solidFill>
                  <a:srgbClr val="00B050"/>
                </a:solidFill>
              </a:rPr>
              <a:t>:#0099FF</a:t>
            </a:r>
            <a:r>
              <a:rPr lang="en" altLang="zh-CN" sz="1000" b="1" dirty="0"/>
              <a:t>;</a:t>
            </a:r>
            <a:r>
              <a:rPr lang="en" altLang="zh-CN" sz="1000" dirty="0"/>
              <a:t>"&gt;Accordion for jQuery&lt;/h3&gt;</a:t>
            </a:r>
            <a:br>
              <a:rPr lang="en" altLang="zh-CN" sz="1000" dirty="0"/>
            </a:br>
            <a:r>
              <a:rPr lang="en" altLang="zh-CN" sz="1000" dirty="0"/>
              <a:t>         &lt;p&gt;Accordion is a part of </a:t>
            </a:r>
            <a:r>
              <a:rPr lang="en" altLang="zh-CN" sz="1000" dirty="0" err="1"/>
              <a:t>easyui</a:t>
            </a:r>
            <a:r>
              <a:rPr lang="en" altLang="zh-CN" sz="1000" dirty="0"/>
              <a:t> framework for jQuery. It lets you define your accordion component on web page more easily.&lt;/p&gt;</a:t>
            </a:r>
            <a:br>
              <a:rPr lang="en" altLang="zh-CN" sz="1000" dirty="0"/>
            </a:br>
            <a:r>
              <a:rPr lang="en" altLang="zh-CN" sz="1000" dirty="0"/>
              <a:t>      &lt;/div&gt;</a:t>
            </a:r>
            <a:br>
              <a:rPr lang="en" altLang="zh-CN" sz="1000" dirty="0"/>
            </a:br>
            <a:r>
              <a:rPr lang="en" altLang="zh-CN" sz="1000" dirty="0"/>
              <a:t>      &lt;div title="Title1" style="</a:t>
            </a:r>
            <a:r>
              <a:rPr lang="en" altLang="zh-CN" sz="1000" dirty="0">
                <a:solidFill>
                  <a:srgbClr val="00B050"/>
                </a:solidFill>
              </a:rPr>
              <a:t>padding:10px</a:t>
            </a:r>
            <a:r>
              <a:rPr lang="en" altLang="zh-CN" sz="1000" dirty="0"/>
              <a:t>"&gt;</a:t>
            </a:r>
            <a:br>
              <a:rPr lang="en" altLang="zh-CN" sz="1000" dirty="0"/>
            </a:br>
            <a:r>
              <a:rPr lang="en" altLang="zh-CN" sz="1000" dirty="0"/>
              <a:t>         &lt;p&gt;Content1&lt;/p&gt;</a:t>
            </a:r>
            <a:br>
              <a:rPr lang="en" altLang="zh-CN" sz="1000" dirty="0"/>
            </a:br>
            <a:r>
              <a:rPr lang="en" altLang="zh-CN" sz="1000" dirty="0"/>
              <a:t>      &lt;/div&gt;</a:t>
            </a:r>
            <a:br>
              <a:rPr lang="en" altLang="zh-CN" sz="1000" dirty="0"/>
            </a:br>
            <a:r>
              <a:rPr lang="en" altLang="zh-CN" sz="1000" dirty="0"/>
              <a:t>      &lt;div title="Title2" style="</a:t>
            </a:r>
            <a:r>
              <a:rPr lang="en" altLang="zh-CN" sz="1000" dirty="0">
                <a:solidFill>
                  <a:srgbClr val="00B050"/>
                </a:solidFill>
              </a:rPr>
              <a:t>padding:10px</a:t>
            </a:r>
            <a:r>
              <a:rPr lang="en" altLang="zh-CN" sz="1000" dirty="0"/>
              <a:t>"&gt;</a:t>
            </a:r>
            <a:br>
              <a:rPr lang="en" altLang="zh-CN" sz="1000" dirty="0"/>
            </a:br>
            <a:r>
              <a:rPr lang="en" altLang="zh-CN" sz="1000" dirty="0"/>
              <a:t>         &lt;p&gt;Content2&lt;/p&gt;</a:t>
            </a:r>
            <a:br>
              <a:rPr lang="en" altLang="zh-CN" sz="1000" dirty="0"/>
            </a:br>
            <a:r>
              <a:rPr lang="en" altLang="zh-CN" sz="1000" dirty="0"/>
              <a:t>      &lt;/div&gt;</a:t>
            </a:r>
            <a:br>
              <a:rPr lang="en" altLang="zh-CN" sz="1000" dirty="0"/>
            </a:br>
            <a:r>
              <a:rPr lang="en" altLang="zh-CN" sz="1000" dirty="0"/>
              <a:t>   &lt;/div&gt;</a:t>
            </a:r>
            <a:br>
              <a:rPr lang="en" altLang="zh-CN" sz="1000" dirty="0"/>
            </a:br>
            <a:br>
              <a:rPr lang="en" altLang="zh-CN" sz="1000" dirty="0"/>
            </a:br>
            <a:r>
              <a:rPr lang="en" altLang="zh-CN" sz="1000" dirty="0"/>
              <a:t>&lt;/body&gt;</a:t>
            </a:r>
            <a:br>
              <a:rPr lang="en" altLang="zh-CN" sz="1000" dirty="0"/>
            </a:br>
            <a:r>
              <a:rPr lang="en" altLang="zh-CN" sz="1000" dirty="0"/>
              <a:t>&lt;/html&gt;</a:t>
            </a:r>
            <a:endParaRPr kumimoji="1" lang="zh-CN" altLang="en-US" sz="1000" dirty="0"/>
          </a:p>
        </p:txBody>
      </p:sp>
      <p:pic>
        <p:nvPicPr>
          <p:cNvPr id="5" name="图片 4" descr="图片包含 图形用户界面&#10;&#10;描述已自动生成">
            <a:extLst>
              <a:ext uri="{FF2B5EF4-FFF2-40B4-BE49-F238E27FC236}">
                <a16:creationId xmlns:a16="http://schemas.microsoft.com/office/drawing/2014/main" id="{189B30EF-3B14-6047-B791-F685B6890F4F}"/>
              </a:ext>
            </a:extLst>
          </p:cNvPr>
          <p:cNvPicPr>
            <a:picLocks noChangeAspect="1"/>
          </p:cNvPicPr>
          <p:nvPr/>
        </p:nvPicPr>
        <p:blipFill>
          <a:blip r:embed="rId2"/>
          <a:stretch>
            <a:fillRect/>
          </a:stretch>
        </p:blipFill>
        <p:spPr>
          <a:xfrm>
            <a:off x="8531625" y="1507178"/>
            <a:ext cx="2739609" cy="4721088"/>
          </a:xfrm>
          <a:prstGeom prst="rect">
            <a:avLst/>
          </a:prstGeom>
        </p:spPr>
      </p:pic>
      <mc:AlternateContent xmlns:mc="http://schemas.openxmlformats.org/markup-compatibility/2006" xmlns:p14="http://schemas.microsoft.com/office/powerpoint/2010/main">
        <mc:Choice Requires="p14">
          <p:contentPart p14:bwMode="auto" r:id="rId3">
            <p14:nvContentPartPr>
              <p14:cNvPr id="7" name="墨迹 6">
                <a:extLst>
                  <a:ext uri="{FF2B5EF4-FFF2-40B4-BE49-F238E27FC236}">
                    <a16:creationId xmlns:a16="http://schemas.microsoft.com/office/drawing/2014/main" id="{87DA5169-1F64-6145-AAC3-C7169DD83F6B}"/>
                  </a:ext>
                </a:extLst>
              </p14:cNvPr>
              <p14:cNvContentPartPr/>
              <p14:nvPr/>
            </p14:nvContentPartPr>
            <p14:xfrm>
              <a:off x="9351837" y="3169164"/>
              <a:ext cx="1142280" cy="58320"/>
            </p14:xfrm>
          </p:contentPart>
        </mc:Choice>
        <mc:Fallback xmlns="">
          <p:pic>
            <p:nvPicPr>
              <p:cNvPr id="7" name="墨迹 6">
                <a:extLst>
                  <a:ext uri="{FF2B5EF4-FFF2-40B4-BE49-F238E27FC236}">
                    <a16:creationId xmlns:a16="http://schemas.microsoft.com/office/drawing/2014/main" id="{87DA5169-1F64-6145-AAC3-C7169DD83F6B}"/>
                  </a:ext>
                </a:extLst>
              </p:cNvPr>
              <p:cNvPicPr/>
              <p:nvPr/>
            </p:nvPicPr>
            <p:blipFill>
              <a:blip r:embed="rId4"/>
              <a:stretch>
                <a:fillRect/>
              </a:stretch>
            </p:blipFill>
            <p:spPr>
              <a:xfrm>
                <a:off x="9343197" y="3160524"/>
                <a:ext cx="1159920" cy="75960"/>
              </a:xfrm>
              <a:prstGeom prst="rect">
                <a:avLst/>
              </a:prstGeom>
            </p:spPr>
          </p:pic>
        </mc:Fallback>
      </mc:AlternateContent>
      <p:grpSp>
        <p:nvGrpSpPr>
          <p:cNvPr id="10" name="组合 9">
            <a:extLst>
              <a:ext uri="{FF2B5EF4-FFF2-40B4-BE49-F238E27FC236}">
                <a16:creationId xmlns:a16="http://schemas.microsoft.com/office/drawing/2014/main" id="{22E7CD46-FD21-794E-B9A9-7C8F3BA95348}"/>
              </a:ext>
            </a:extLst>
          </p:cNvPr>
          <p:cNvGrpSpPr/>
          <p:nvPr/>
        </p:nvGrpSpPr>
        <p:grpSpPr>
          <a:xfrm>
            <a:off x="8035677" y="3077004"/>
            <a:ext cx="1295280" cy="222480"/>
            <a:chOff x="8035677" y="3077004"/>
            <a:chExt cx="1295280" cy="222480"/>
          </a:xfrm>
        </p:grpSpPr>
        <mc:AlternateContent xmlns:mc="http://schemas.openxmlformats.org/markup-compatibility/2006" xmlns:p14="http://schemas.microsoft.com/office/powerpoint/2010/main">
          <mc:Choice Requires="p14">
            <p:contentPart p14:bwMode="auto" r:id="rId5">
              <p14:nvContentPartPr>
                <p14:cNvPr id="8" name="墨迹 7">
                  <a:extLst>
                    <a:ext uri="{FF2B5EF4-FFF2-40B4-BE49-F238E27FC236}">
                      <a16:creationId xmlns:a16="http://schemas.microsoft.com/office/drawing/2014/main" id="{82739318-FF46-DD49-A710-CAC0F2447C48}"/>
                    </a:ext>
                  </a:extLst>
                </p14:cNvPr>
                <p14:cNvContentPartPr/>
                <p14:nvPr/>
              </p14:nvContentPartPr>
              <p14:xfrm>
                <a:off x="8041077" y="3135324"/>
                <a:ext cx="1289880" cy="47160"/>
              </p14:xfrm>
            </p:contentPart>
          </mc:Choice>
          <mc:Fallback xmlns="">
            <p:pic>
              <p:nvPicPr>
                <p:cNvPr id="8" name="墨迹 7">
                  <a:extLst>
                    <a:ext uri="{FF2B5EF4-FFF2-40B4-BE49-F238E27FC236}">
                      <a16:creationId xmlns:a16="http://schemas.microsoft.com/office/drawing/2014/main" id="{82739318-FF46-DD49-A710-CAC0F2447C48}"/>
                    </a:ext>
                  </a:extLst>
                </p:cNvPr>
                <p:cNvPicPr/>
                <p:nvPr/>
              </p:nvPicPr>
              <p:blipFill>
                <a:blip r:embed="rId6"/>
                <a:stretch>
                  <a:fillRect/>
                </a:stretch>
              </p:blipFill>
              <p:spPr>
                <a:xfrm>
                  <a:off x="8032437" y="3126324"/>
                  <a:ext cx="1307520" cy="648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墨迹 8">
                  <a:extLst>
                    <a:ext uri="{FF2B5EF4-FFF2-40B4-BE49-F238E27FC236}">
                      <a16:creationId xmlns:a16="http://schemas.microsoft.com/office/drawing/2014/main" id="{0EBF9F1D-28B7-1247-AB46-396D352F97AD}"/>
                    </a:ext>
                  </a:extLst>
                </p14:cNvPr>
                <p14:cNvContentPartPr/>
                <p14:nvPr/>
              </p14:nvContentPartPr>
              <p14:xfrm>
                <a:off x="8035677" y="3077004"/>
                <a:ext cx="195480" cy="222480"/>
              </p14:xfrm>
            </p:contentPart>
          </mc:Choice>
          <mc:Fallback xmlns="">
            <p:pic>
              <p:nvPicPr>
                <p:cNvPr id="9" name="墨迹 8">
                  <a:extLst>
                    <a:ext uri="{FF2B5EF4-FFF2-40B4-BE49-F238E27FC236}">
                      <a16:creationId xmlns:a16="http://schemas.microsoft.com/office/drawing/2014/main" id="{0EBF9F1D-28B7-1247-AB46-396D352F97AD}"/>
                    </a:ext>
                  </a:extLst>
                </p:cNvPr>
                <p:cNvPicPr/>
                <p:nvPr/>
              </p:nvPicPr>
              <p:blipFill>
                <a:blip r:embed="rId8"/>
                <a:stretch>
                  <a:fillRect/>
                </a:stretch>
              </p:blipFill>
              <p:spPr>
                <a:xfrm>
                  <a:off x="8026677" y="3068364"/>
                  <a:ext cx="213120" cy="240120"/>
                </a:xfrm>
                <a:prstGeom prst="rect">
                  <a:avLst/>
                </a:prstGeom>
              </p:spPr>
            </p:pic>
          </mc:Fallback>
        </mc:AlternateContent>
      </p:grpSp>
    </p:spTree>
    <p:extLst>
      <p:ext uri="{BB962C8B-B14F-4D97-AF65-F5344CB8AC3E}">
        <p14:creationId xmlns:p14="http://schemas.microsoft.com/office/powerpoint/2010/main" val="185840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内容占位符 4" descr="图形用户界面, 文本, 应用程序, 电子邮件&#10;&#10;描述已自动生成">
            <a:extLst>
              <a:ext uri="{FF2B5EF4-FFF2-40B4-BE49-F238E27FC236}">
                <a16:creationId xmlns:a16="http://schemas.microsoft.com/office/drawing/2014/main" id="{E17074D3-84F1-A94B-8A01-E7F3C6417C47}"/>
              </a:ext>
            </a:extLst>
          </p:cNvPr>
          <p:cNvPicPr>
            <a:picLocks noGrp="1" noChangeAspect="1"/>
          </p:cNvPicPr>
          <p:nvPr>
            <p:ph sz="quarter" idx="13"/>
          </p:nvPr>
        </p:nvPicPr>
        <p:blipFill>
          <a:blip r:embed="rId2"/>
          <a:stretch>
            <a:fillRect/>
          </a:stretch>
        </p:blipFill>
        <p:spPr>
          <a:xfrm>
            <a:off x="1232857" y="794544"/>
            <a:ext cx="6828706" cy="5268912"/>
          </a:xfrm>
        </p:spPr>
      </p:pic>
      <p:sp>
        <p:nvSpPr>
          <p:cNvPr id="6" name="文本框 5">
            <a:extLst>
              <a:ext uri="{FF2B5EF4-FFF2-40B4-BE49-F238E27FC236}">
                <a16:creationId xmlns:a16="http://schemas.microsoft.com/office/drawing/2014/main" id="{767311D4-3702-A040-9971-EE3BA8D5F14C}"/>
              </a:ext>
            </a:extLst>
          </p:cNvPr>
          <p:cNvSpPr txBox="1"/>
          <p:nvPr/>
        </p:nvSpPr>
        <p:spPr>
          <a:xfrm>
            <a:off x="8324602" y="2505670"/>
            <a:ext cx="3416320" cy="923330"/>
          </a:xfrm>
          <a:prstGeom prst="rect">
            <a:avLst/>
          </a:prstGeom>
          <a:noFill/>
        </p:spPr>
        <p:txBody>
          <a:bodyPr wrap="none" rtlCol="0">
            <a:spAutoFit/>
          </a:bodyPr>
          <a:lstStyle/>
          <a:p>
            <a:r>
              <a:rPr kumimoji="1" lang="zh-CN" altLang="en-US" dirty="0"/>
              <a:t>将这些个文件中的</a:t>
            </a:r>
            <a:r>
              <a:rPr kumimoji="1" lang="en-US" altLang="zh-CN" dirty="0"/>
              <a:t>.html</a:t>
            </a:r>
            <a:r>
              <a:rPr kumimoji="1" lang="zh-CN" altLang="en-US" dirty="0"/>
              <a:t>代码进行</a:t>
            </a:r>
            <a:endParaRPr kumimoji="1" lang="en-US" altLang="zh-CN" dirty="0"/>
          </a:p>
          <a:p>
            <a:r>
              <a:rPr kumimoji="1" lang="zh-CN" altLang="en-US" dirty="0"/>
              <a:t>相应的搭配，以及大小的修改就</a:t>
            </a:r>
            <a:endParaRPr kumimoji="1" lang="en-US" altLang="zh-CN" dirty="0"/>
          </a:p>
          <a:p>
            <a:r>
              <a:rPr kumimoji="1" lang="zh-CN" altLang="en-US" dirty="0"/>
              <a:t>可以呈现出各种页面效果</a:t>
            </a:r>
            <a:endParaRPr kumimoji="1" lang="en-US" altLang="zh-CN" dirty="0"/>
          </a:p>
        </p:txBody>
      </p:sp>
    </p:spTree>
    <p:extLst>
      <p:ext uri="{BB962C8B-B14F-4D97-AF65-F5344CB8AC3E}">
        <p14:creationId xmlns:p14="http://schemas.microsoft.com/office/powerpoint/2010/main" val="13785062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7D86A1-00E1-FB40-878C-8501689AB492}"/>
              </a:ext>
            </a:extLst>
          </p:cNvPr>
          <p:cNvSpPr>
            <a:spLocks noGrp="1"/>
          </p:cNvSpPr>
          <p:nvPr>
            <p:ph type="title"/>
          </p:nvPr>
        </p:nvSpPr>
        <p:spPr/>
        <p:txBody>
          <a:bodyPr/>
          <a:lstStyle/>
          <a:p>
            <a:r>
              <a:rPr kumimoji="1" lang="zh-CN" altLang="en-US" dirty="0"/>
              <a:t>フロントエンド完成時間</a:t>
            </a:r>
          </a:p>
        </p:txBody>
      </p:sp>
      <p:sp>
        <p:nvSpPr>
          <p:cNvPr id="3" name="内容占位符 2">
            <a:extLst>
              <a:ext uri="{FF2B5EF4-FFF2-40B4-BE49-F238E27FC236}">
                <a16:creationId xmlns:a16="http://schemas.microsoft.com/office/drawing/2014/main" id="{304FA50C-C38F-CC4F-A9C0-4A4B236B7EF8}"/>
              </a:ext>
            </a:extLst>
          </p:cNvPr>
          <p:cNvSpPr>
            <a:spLocks noGrp="1"/>
          </p:cNvSpPr>
          <p:nvPr>
            <p:ph sz="quarter" idx="13"/>
          </p:nvPr>
        </p:nvSpPr>
        <p:spPr/>
        <p:txBody>
          <a:bodyPr/>
          <a:lstStyle/>
          <a:p>
            <a:r>
              <a:rPr kumimoji="1" lang="zh-CN" altLang="en-US" dirty="0"/>
              <a:t>今の考えは</a:t>
            </a:r>
            <a:r>
              <a:rPr kumimoji="1" lang="en-US" altLang="zh-CN" dirty="0"/>
              <a:t>1</a:t>
            </a:r>
            <a:r>
              <a:rPr kumimoji="1" lang="zh-CN" altLang="en-US" dirty="0"/>
              <a:t>月、また</a:t>
            </a:r>
            <a:r>
              <a:rPr kumimoji="1" lang="en-US" altLang="zh-CN" dirty="0"/>
              <a:t>1</a:t>
            </a:r>
            <a:r>
              <a:rPr kumimoji="1" lang="zh-CN" altLang="en-US" dirty="0"/>
              <a:t>ヶ月半ぐらい。</a:t>
            </a:r>
            <a:endParaRPr kumimoji="1" lang="en-US" altLang="zh-CN" dirty="0"/>
          </a:p>
          <a:p>
            <a:r>
              <a:rPr kumimoji="1" lang="zh-CN" altLang="en-US" dirty="0"/>
              <a:t>ページ数（メインページ、后台バックグラウンド管理画面、登録画面、ショッピングカート界面、ペット紹介画面</a:t>
            </a:r>
            <a:r>
              <a:rPr kumimoji="1" lang="en-US" altLang="zh-CN" dirty="0"/>
              <a:t>……</a:t>
            </a:r>
            <a:r>
              <a:rPr kumimoji="1" lang="zh-CN" altLang="en-US" dirty="0"/>
              <a:t>）</a:t>
            </a:r>
            <a:endParaRPr kumimoji="1" lang="en-US" altLang="zh-CN" dirty="0"/>
          </a:p>
          <a:p>
            <a:r>
              <a:rPr kumimoji="1" lang="zh-CN" altLang="en-US" dirty="0"/>
              <a:t>各ページの機能を各自で考えてください</a:t>
            </a:r>
            <a:endParaRPr kumimoji="1" lang="en-US" altLang="zh-CN" dirty="0"/>
          </a:p>
          <a:p>
            <a:r>
              <a:rPr kumimoji="1" lang="zh-CN" altLang="en-US" dirty="0"/>
              <a:t>データベースの方は考えなくで良い</a:t>
            </a:r>
            <a:endParaRPr kumimoji="1" lang="en-US" altLang="zh-CN" dirty="0"/>
          </a:p>
          <a:p>
            <a:r>
              <a:rPr kumimoji="1" lang="zh-CN" altLang="en-US" dirty="0"/>
              <a:t>可愛いペットの写真を探して下さい（自分が撮影してもいいしネットで調べてもいい）</a:t>
            </a:r>
            <a:endParaRPr kumimoji="1" lang="en-US" altLang="zh-CN" dirty="0"/>
          </a:p>
          <a:p>
            <a:r>
              <a:rPr kumimoji="1" lang="zh-CN" altLang="en-US" dirty="0"/>
              <a:t>ピクセルが高いほど良い</a:t>
            </a:r>
            <a:endParaRPr kumimoji="1" lang="en-US" altLang="zh-CN" dirty="0"/>
          </a:p>
          <a:p>
            <a:endParaRPr kumimoji="1" lang="zh-CN" altLang="en-US" dirty="0"/>
          </a:p>
        </p:txBody>
      </p:sp>
    </p:spTree>
    <p:extLst>
      <p:ext uri="{BB962C8B-B14F-4D97-AF65-F5344CB8AC3E}">
        <p14:creationId xmlns:p14="http://schemas.microsoft.com/office/powerpoint/2010/main" val="37873557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45D2DC-26CF-D94A-82D1-B34852E85958}"/>
              </a:ext>
            </a:extLst>
          </p:cNvPr>
          <p:cNvSpPr>
            <a:spLocks noGrp="1"/>
          </p:cNvSpPr>
          <p:nvPr>
            <p:ph type="title"/>
          </p:nvPr>
        </p:nvSpPr>
        <p:spPr>
          <a:xfrm>
            <a:off x="913774" y="0"/>
            <a:ext cx="10364451" cy="1596177"/>
          </a:xfrm>
        </p:spPr>
        <p:txBody>
          <a:bodyPr/>
          <a:lstStyle/>
          <a:p>
            <a:r>
              <a:rPr kumimoji="1" lang="zh-CN" altLang="en-US" dirty="0"/>
              <a:t>データベース構造と命名規範</a:t>
            </a:r>
          </a:p>
        </p:txBody>
      </p:sp>
      <p:pic>
        <p:nvPicPr>
          <p:cNvPr id="7" name="图片 6" descr="图形用户界面, 应用程序&#10;&#10;描述已自动生成">
            <a:extLst>
              <a:ext uri="{FF2B5EF4-FFF2-40B4-BE49-F238E27FC236}">
                <a16:creationId xmlns:a16="http://schemas.microsoft.com/office/drawing/2014/main" id="{7A43AAC8-4723-1D4C-A871-8AADEE1FAD16}"/>
              </a:ext>
            </a:extLst>
          </p:cNvPr>
          <p:cNvPicPr>
            <a:picLocks noChangeAspect="1"/>
          </p:cNvPicPr>
          <p:nvPr/>
        </p:nvPicPr>
        <p:blipFill>
          <a:blip r:embed="rId2"/>
          <a:stretch>
            <a:fillRect/>
          </a:stretch>
        </p:blipFill>
        <p:spPr>
          <a:xfrm>
            <a:off x="225035" y="1084939"/>
            <a:ext cx="5543451" cy="5773061"/>
          </a:xfrm>
          <a:prstGeom prst="rect">
            <a:avLst/>
          </a:prstGeom>
        </p:spPr>
      </p:pic>
    </p:spTree>
    <p:extLst>
      <p:ext uri="{BB962C8B-B14F-4D97-AF65-F5344CB8AC3E}">
        <p14:creationId xmlns:p14="http://schemas.microsoft.com/office/powerpoint/2010/main" val="1234317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56710AC-02AD-A04B-830D-E29172DF657E}"/>
              </a:ext>
            </a:extLst>
          </p:cNvPr>
          <p:cNvSpPr>
            <a:spLocks noGrp="1"/>
          </p:cNvSpPr>
          <p:nvPr>
            <p:ph sz="quarter" idx="13"/>
          </p:nvPr>
        </p:nvSpPr>
        <p:spPr>
          <a:xfrm>
            <a:off x="1129861" y="193896"/>
            <a:ext cx="9932278" cy="5619183"/>
          </a:xfrm>
        </p:spPr>
        <p:txBody>
          <a:bodyPr numCol="2">
            <a:noAutofit/>
          </a:bodyPr>
          <a:lstStyle/>
          <a:p>
            <a:r>
              <a:rPr kumimoji="1" lang="en" altLang="zh-CN" sz="800" dirty="0"/>
              <a:t>-- customer</a:t>
            </a:r>
            <a:r>
              <a:rPr kumimoji="1" lang="zh-CN" altLang="en-US" sz="800" dirty="0"/>
              <a:t>表</a:t>
            </a:r>
          </a:p>
          <a:p>
            <a:r>
              <a:rPr kumimoji="1" lang="en" altLang="zh-CN" sz="800" dirty="0"/>
              <a:t>drop database if exists </a:t>
            </a:r>
            <a:r>
              <a:rPr kumimoji="1" lang="en" altLang="zh-CN" sz="800" dirty="0" err="1"/>
              <a:t>petweb</a:t>
            </a:r>
            <a:r>
              <a:rPr kumimoji="1" lang="en" altLang="zh-CN" sz="800" dirty="0"/>
              <a:t>;</a:t>
            </a:r>
          </a:p>
          <a:p>
            <a:r>
              <a:rPr kumimoji="1" lang="en" altLang="zh-CN" sz="800" dirty="0"/>
              <a:t>create database </a:t>
            </a:r>
            <a:r>
              <a:rPr kumimoji="1" lang="en" altLang="zh-CN" sz="800" dirty="0" err="1"/>
              <a:t>petweb</a:t>
            </a:r>
            <a:r>
              <a:rPr kumimoji="1" lang="en" altLang="zh-CN" sz="800" dirty="0"/>
              <a:t>;</a:t>
            </a:r>
          </a:p>
          <a:p>
            <a:r>
              <a:rPr kumimoji="1" lang="en" altLang="zh-CN" sz="800" dirty="0"/>
              <a:t>use </a:t>
            </a:r>
            <a:r>
              <a:rPr kumimoji="1" lang="en" altLang="zh-CN" sz="800" dirty="0" err="1"/>
              <a:t>petweb</a:t>
            </a:r>
            <a:r>
              <a:rPr kumimoji="1" lang="en" altLang="zh-CN" sz="800" dirty="0"/>
              <a:t>;</a:t>
            </a:r>
          </a:p>
          <a:p>
            <a:r>
              <a:rPr kumimoji="1" lang="en" altLang="zh-CN" sz="800" dirty="0"/>
              <a:t>create table customer(</a:t>
            </a:r>
          </a:p>
          <a:p>
            <a:r>
              <a:rPr kumimoji="1" lang="en" altLang="zh-CN" sz="800" dirty="0"/>
              <a:t>	</a:t>
            </a:r>
            <a:r>
              <a:rPr kumimoji="1" lang="en" altLang="zh-CN" sz="800" dirty="0" err="1"/>
              <a:t>custid</a:t>
            </a:r>
            <a:r>
              <a:rPr kumimoji="1" lang="en" altLang="zh-CN" sz="800" dirty="0"/>
              <a:t> int primary key </a:t>
            </a:r>
            <a:r>
              <a:rPr kumimoji="1" lang="en" altLang="zh-CN" sz="800" dirty="0" err="1"/>
              <a:t>auto_increment</a:t>
            </a:r>
            <a:r>
              <a:rPr kumimoji="1" lang="en" altLang="zh-CN" sz="800" dirty="0"/>
              <a:t>,</a:t>
            </a:r>
          </a:p>
          <a:p>
            <a:r>
              <a:rPr kumimoji="1" lang="en" altLang="zh-CN" sz="800" dirty="0"/>
              <a:t>	</a:t>
            </a:r>
            <a:r>
              <a:rPr kumimoji="1" lang="en" altLang="zh-CN" sz="800" dirty="0" err="1"/>
              <a:t>custname</a:t>
            </a:r>
            <a:r>
              <a:rPr kumimoji="1" lang="en" altLang="zh-CN" sz="800" dirty="0"/>
              <a:t> varchar(20) not null unique,</a:t>
            </a:r>
          </a:p>
          <a:p>
            <a:r>
              <a:rPr kumimoji="1" lang="en" altLang="zh-CN" sz="800" dirty="0"/>
              <a:t>	</a:t>
            </a:r>
            <a:r>
              <a:rPr kumimoji="1" lang="en" altLang="zh-CN" sz="800" dirty="0" err="1"/>
              <a:t>custpassword</a:t>
            </a:r>
            <a:r>
              <a:rPr kumimoji="1" lang="en" altLang="zh-CN" sz="800" dirty="0"/>
              <a:t> varchar(32) not null,</a:t>
            </a:r>
          </a:p>
          <a:p>
            <a:r>
              <a:rPr kumimoji="1" lang="en" altLang="zh-CN" sz="800" dirty="0"/>
              <a:t>	</a:t>
            </a:r>
            <a:r>
              <a:rPr kumimoji="1" lang="en" altLang="zh-CN" sz="800" dirty="0" err="1"/>
              <a:t>custsex</a:t>
            </a:r>
            <a:r>
              <a:rPr kumimoji="1" lang="en" altLang="zh-CN" sz="800" dirty="0"/>
              <a:t> TINYINT(1),</a:t>
            </a:r>
          </a:p>
          <a:p>
            <a:r>
              <a:rPr kumimoji="1" lang="en" altLang="zh-CN" sz="800" dirty="0"/>
              <a:t>	</a:t>
            </a:r>
            <a:r>
              <a:rPr kumimoji="1" lang="en" altLang="zh-CN" sz="800" dirty="0" err="1"/>
              <a:t>custemail</a:t>
            </a:r>
            <a:r>
              <a:rPr kumimoji="1" lang="en" altLang="zh-CN" sz="800" dirty="0"/>
              <a:t> varchar(200),</a:t>
            </a:r>
          </a:p>
          <a:p>
            <a:r>
              <a:rPr kumimoji="1" lang="en" altLang="zh-CN" sz="800" dirty="0"/>
              <a:t>	</a:t>
            </a:r>
            <a:r>
              <a:rPr kumimoji="1" lang="en" altLang="zh-CN" sz="800" dirty="0" err="1"/>
              <a:t>custaddress</a:t>
            </a:r>
            <a:r>
              <a:rPr kumimoji="1" lang="en" altLang="zh-CN" sz="800" dirty="0"/>
              <a:t> VARCHAR(300)</a:t>
            </a:r>
          </a:p>
          <a:p>
            <a:r>
              <a:rPr kumimoji="1" lang="en" altLang="zh-CN" sz="800" dirty="0"/>
              <a:t>);</a:t>
            </a:r>
          </a:p>
          <a:p>
            <a:r>
              <a:rPr kumimoji="1" lang="en" altLang="zh-CN" sz="800" dirty="0"/>
              <a:t>insert into customer(</a:t>
            </a:r>
            <a:r>
              <a:rPr kumimoji="1" lang="en" altLang="zh-CN" sz="800" dirty="0" err="1"/>
              <a:t>custname,custpassword,custsex,custemail,custaddress</a:t>
            </a:r>
            <a:r>
              <a:rPr kumimoji="1" lang="en" altLang="zh-CN" sz="800" dirty="0"/>
              <a:t>) values('admin','admin',0,'admin@jh.com','</a:t>
            </a:r>
            <a:r>
              <a:rPr kumimoji="1" lang="zh-CN" altLang="en-US" sz="800" dirty="0"/>
              <a:t>品川区南大井</a:t>
            </a:r>
            <a:r>
              <a:rPr kumimoji="1" lang="en-US" altLang="zh-CN" sz="800" dirty="0"/>
              <a:t>1-1-1');</a:t>
            </a:r>
          </a:p>
          <a:p>
            <a:r>
              <a:rPr kumimoji="1" lang="en" altLang="zh-CN" sz="800" dirty="0"/>
              <a:t>select * from customer;</a:t>
            </a:r>
          </a:p>
          <a:p>
            <a:endParaRPr kumimoji="1" lang="en" altLang="zh-CN" sz="800" dirty="0"/>
          </a:p>
          <a:p>
            <a:r>
              <a:rPr kumimoji="1" lang="en" altLang="zh-CN" sz="800" dirty="0"/>
              <a:t>-- company</a:t>
            </a:r>
            <a:r>
              <a:rPr kumimoji="1" lang="zh-CN" altLang="en-US" sz="800" dirty="0"/>
              <a:t>表</a:t>
            </a:r>
          </a:p>
          <a:p>
            <a:r>
              <a:rPr kumimoji="1" lang="en" altLang="zh-CN" sz="800" dirty="0"/>
              <a:t>DROP TABLE IF EXISTS company;</a:t>
            </a:r>
          </a:p>
          <a:p>
            <a:r>
              <a:rPr kumimoji="1" lang="en" altLang="zh-CN" sz="800" dirty="0"/>
              <a:t>CREATE TABLE company (</a:t>
            </a:r>
          </a:p>
          <a:p>
            <a:r>
              <a:rPr kumimoji="1" lang="en" altLang="zh-CN" sz="800" dirty="0"/>
              <a:t>	</a:t>
            </a:r>
            <a:r>
              <a:rPr kumimoji="1" lang="en" altLang="zh-CN" sz="800" dirty="0" err="1"/>
              <a:t>compid</a:t>
            </a:r>
            <a:r>
              <a:rPr kumimoji="1" lang="en" altLang="zh-CN" sz="800" dirty="0"/>
              <a:t> INT PRIMARY KEY </a:t>
            </a:r>
            <a:r>
              <a:rPr kumimoji="1" lang="en" altLang="zh-CN" sz="800" dirty="0" err="1"/>
              <a:t>auto_increment</a:t>
            </a:r>
            <a:r>
              <a:rPr kumimoji="1" lang="en" altLang="zh-CN" sz="800" dirty="0"/>
              <a:t>,</a:t>
            </a:r>
          </a:p>
          <a:p>
            <a:r>
              <a:rPr kumimoji="1" lang="en" altLang="zh-CN" sz="800" dirty="0"/>
              <a:t>	</a:t>
            </a:r>
            <a:r>
              <a:rPr kumimoji="1" lang="en" altLang="zh-CN" sz="800" dirty="0" err="1"/>
              <a:t>compusername</a:t>
            </a:r>
            <a:r>
              <a:rPr kumimoji="1" lang="en" altLang="zh-CN" sz="800" dirty="0"/>
              <a:t> VARCHAR ( 20 ) NOT NULL UNIQUE,</a:t>
            </a:r>
          </a:p>
          <a:p>
            <a:r>
              <a:rPr kumimoji="1" lang="en" altLang="zh-CN" sz="800" dirty="0"/>
              <a:t>	</a:t>
            </a:r>
            <a:r>
              <a:rPr kumimoji="1" lang="en" altLang="zh-CN" sz="800" dirty="0" err="1"/>
              <a:t>comppassword</a:t>
            </a:r>
            <a:r>
              <a:rPr kumimoji="1" lang="en" altLang="zh-CN" sz="800" dirty="0"/>
              <a:t> VARCHAR ( 32 ) NOT NULL,</a:t>
            </a:r>
          </a:p>
          <a:p>
            <a:r>
              <a:rPr kumimoji="1" lang="en" altLang="zh-CN" sz="800" dirty="0"/>
              <a:t>	</a:t>
            </a:r>
            <a:r>
              <a:rPr kumimoji="1" lang="en" altLang="zh-CN" sz="800" dirty="0" err="1"/>
              <a:t>compname</a:t>
            </a:r>
            <a:r>
              <a:rPr kumimoji="1" lang="en" altLang="zh-CN" sz="800" dirty="0"/>
              <a:t> VARCHAR ( 32 ) NOT NULL,</a:t>
            </a:r>
          </a:p>
          <a:p>
            <a:r>
              <a:rPr kumimoji="1" lang="en" altLang="zh-CN" sz="800" dirty="0"/>
              <a:t>	</a:t>
            </a:r>
            <a:r>
              <a:rPr kumimoji="1" lang="en" altLang="zh-CN" sz="800" dirty="0" err="1"/>
              <a:t>compemail</a:t>
            </a:r>
            <a:r>
              <a:rPr kumimoji="1" lang="en" altLang="zh-CN" sz="800" dirty="0"/>
              <a:t> VARCHAR ( 200 ),</a:t>
            </a:r>
          </a:p>
          <a:p>
            <a:r>
              <a:rPr kumimoji="1" lang="en" altLang="zh-CN" sz="800" dirty="0"/>
              <a:t>	</a:t>
            </a:r>
            <a:r>
              <a:rPr kumimoji="1" lang="en" altLang="zh-CN" sz="800" dirty="0" err="1"/>
              <a:t>legalname</a:t>
            </a:r>
            <a:r>
              <a:rPr kumimoji="1" lang="en" altLang="zh-CN" sz="800" dirty="0"/>
              <a:t> VARCHAR ( 200 ) ,</a:t>
            </a:r>
          </a:p>
          <a:p>
            <a:r>
              <a:rPr kumimoji="1" lang="en" altLang="zh-CN" sz="800" dirty="0"/>
              <a:t>	</a:t>
            </a:r>
            <a:r>
              <a:rPr kumimoji="1" lang="en" altLang="zh-CN" sz="800" dirty="0" err="1"/>
              <a:t>compaddress</a:t>
            </a:r>
            <a:r>
              <a:rPr kumimoji="1" lang="en" altLang="zh-CN" sz="800" dirty="0"/>
              <a:t> VARCHAR(255)</a:t>
            </a:r>
          </a:p>
          <a:p>
            <a:r>
              <a:rPr kumimoji="1" lang="en" altLang="zh-CN" sz="800" dirty="0"/>
              <a:t>);</a:t>
            </a:r>
          </a:p>
          <a:p>
            <a:r>
              <a:rPr kumimoji="1" lang="en" altLang="zh-CN" sz="800" dirty="0"/>
              <a:t>INSERT INTO company ( </a:t>
            </a:r>
            <a:r>
              <a:rPr kumimoji="1" lang="en" altLang="zh-CN" sz="800" dirty="0" err="1"/>
              <a:t>compusername</a:t>
            </a:r>
            <a:r>
              <a:rPr kumimoji="1" lang="en" altLang="zh-CN" sz="800" dirty="0"/>
              <a:t>, </a:t>
            </a:r>
            <a:r>
              <a:rPr kumimoji="1" lang="en" altLang="zh-CN" sz="800" dirty="0" err="1"/>
              <a:t>comppassword</a:t>
            </a:r>
            <a:r>
              <a:rPr kumimoji="1" lang="en" altLang="zh-CN" sz="800" dirty="0"/>
              <a:t>, </a:t>
            </a:r>
            <a:r>
              <a:rPr kumimoji="1" lang="en" altLang="zh-CN" sz="800" dirty="0" err="1"/>
              <a:t>compname</a:t>
            </a:r>
            <a:r>
              <a:rPr kumimoji="1" lang="en" altLang="zh-CN" sz="800" dirty="0"/>
              <a:t>, </a:t>
            </a:r>
            <a:r>
              <a:rPr kumimoji="1" lang="en" altLang="zh-CN" sz="800" dirty="0" err="1"/>
              <a:t>compemail</a:t>
            </a:r>
            <a:r>
              <a:rPr kumimoji="1" lang="en" altLang="zh-CN" sz="800" dirty="0"/>
              <a:t>, </a:t>
            </a:r>
            <a:r>
              <a:rPr kumimoji="1" lang="en" altLang="zh-CN" sz="800" dirty="0" err="1"/>
              <a:t>legalname</a:t>
            </a:r>
            <a:r>
              <a:rPr kumimoji="1" lang="en" altLang="zh-CN" sz="800" dirty="0"/>
              <a:t> ,</a:t>
            </a:r>
            <a:r>
              <a:rPr kumimoji="1" lang="en" altLang="zh-CN" sz="800" dirty="0" err="1"/>
              <a:t>compaddress</a:t>
            </a:r>
            <a:r>
              <a:rPr kumimoji="1" lang="en" altLang="zh-CN" sz="800" dirty="0"/>
              <a:t>)</a:t>
            </a:r>
          </a:p>
          <a:p>
            <a:r>
              <a:rPr kumimoji="1" lang="en" altLang="zh-CN" sz="800" dirty="0"/>
              <a:t>VALUES</a:t>
            </a:r>
          </a:p>
          <a:p>
            <a:r>
              <a:rPr kumimoji="1" lang="en" altLang="zh-CN" sz="800" dirty="0"/>
              <a:t>	( 'admin', 'admin', '</a:t>
            </a:r>
            <a:r>
              <a:rPr kumimoji="1" lang="zh-CN" altLang="en-US" sz="800" dirty="0"/>
              <a:t>日本工学院株式会社</a:t>
            </a:r>
            <a:r>
              <a:rPr kumimoji="1" lang="en-US" altLang="zh-CN" sz="800" dirty="0"/>
              <a:t>', '</a:t>
            </a:r>
            <a:r>
              <a:rPr kumimoji="1" lang="en" altLang="zh-CN" sz="800" dirty="0" err="1"/>
              <a:t>admin@gmail.com</a:t>
            </a:r>
            <a:r>
              <a:rPr kumimoji="1" lang="en" altLang="zh-CN" sz="800" dirty="0"/>
              <a:t>', '</a:t>
            </a:r>
            <a:r>
              <a:rPr kumimoji="1" lang="zh-CN" altLang="en-US" sz="800" dirty="0"/>
              <a:t>大田太郎</a:t>
            </a:r>
            <a:r>
              <a:rPr kumimoji="1" lang="en-US" altLang="zh-CN" sz="800" dirty="0"/>
              <a:t>','</a:t>
            </a:r>
            <a:r>
              <a:rPr kumimoji="1" lang="zh-CN" altLang="en-US" sz="800" dirty="0"/>
              <a:t>太田区</a:t>
            </a:r>
            <a:r>
              <a:rPr kumimoji="1" lang="en-US" altLang="zh-CN" sz="800" dirty="0"/>
              <a:t>1-1-1' );</a:t>
            </a:r>
          </a:p>
          <a:p>
            <a:r>
              <a:rPr kumimoji="1" lang="en" altLang="zh-CN" sz="800" dirty="0"/>
              <a:t>SELECT * FROM company;</a:t>
            </a:r>
          </a:p>
          <a:p>
            <a:endParaRPr kumimoji="1" lang="en" altLang="zh-CN" sz="800" dirty="0"/>
          </a:p>
          <a:p>
            <a:r>
              <a:rPr kumimoji="1" lang="en" altLang="zh-CN" sz="800" dirty="0"/>
              <a:t>-- pets</a:t>
            </a:r>
            <a:r>
              <a:rPr kumimoji="1" lang="zh-CN" altLang="en-US" sz="800" dirty="0"/>
              <a:t>表</a:t>
            </a:r>
          </a:p>
          <a:p>
            <a:r>
              <a:rPr kumimoji="1" lang="en" altLang="zh-CN" sz="800" dirty="0"/>
              <a:t>DROP TABLE IF EXISTS pets;</a:t>
            </a:r>
          </a:p>
          <a:p>
            <a:r>
              <a:rPr kumimoji="1" lang="en" altLang="zh-CN" sz="800" dirty="0"/>
              <a:t>CREATE TABLE pets (</a:t>
            </a:r>
          </a:p>
          <a:p>
            <a:r>
              <a:rPr kumimoji="1" lang="en" altLang="zh-CN" sz="800" dirty="0"/>
              <a:t>	id INT PRIMARY KEY </a:t>
            </a:r>
            <a:r>
              <a:rPr kumimoji="1" lang="en" altLang="zh-CN" sz="800" dirty="0" err="1"/>
              <a:t>auto_increment</a:t>
            </a:r>
            <a:r>
              <a:rPr kumimoji="1" lang="en" altLang="zh-CN" sz="800" dirty="0"/>
              <a:t>,</a:t>
            </a:r>
          </a:p>
          <a:p>
            <a:r>
              <a:rPr kumimoji="1" lang="en" altLang="zh-CN" sz="800" dirty="0"/>
              <a:t>	</a:t>
            </a:r>
            <a:r>
              <a:rPr kumimoji="1" lang="en" altLang="zh-CN" sz="800" dirty="0" err="1"/>
              <a:t>petsname</a:t>
            </a:r>
            <a:r>
              <a:rPr kumimoji="1" lang="en" altLang="zh-CN" sz="800" dirty="0"/>
              <a:t> VARCHAR ( 20 ) NOT NULL UNIQUE,</a:t>
            </a:r>
          </a:p>
          <a:p>
            <a:r>
              <a:rPr kumimoji="1" lang="en" altLang="zh-CN" sz="800" dirty="0"/>
              <a:t>	species VARCHAR(40) NOT NULL,</a:t>
            </a:r>
          </a:p>
          <a:p>
            <a:r>
              <a:rPr kumimoji="1" lang="en" altLang="zh-CN" sz="800" dirty="0"/>
              <a:t>	amount INTEGER (3) NOT NULL,</a:t>
            </a:r>
          </a:p>
          <a:p>
            <a:r>
              <a:rPr kumimoji="1" lang="en" altLang="zh-CN" sz="800" dirty="0"/>
              <a:t>	instruction VARCHAR(255)</a:t>
            </a:r>
          </a:p>
          <a:p>
            <a:r>
              <a:rPr kumimoji="1" lang="en" altLang="zh-CN" sz="800" dirty="0"/>
              <a:t>-- 	</a:t>
            </a:r>
            <a:r>
              <a:rPr kumimoji="1" lang="zh-CN" altLang="en-US" sz="800" dirty="0"/>
              <a:t>差一个</a:t>
            </a:r>
            <a:r>
              <a:rPr kumimoji="1" lang="en" altLang="zh-CN" sz="800" dirty="0" err="1"/>
              <a:t>bolb</a:t>
            </a:r>
            <a:r>
              <a:rPr kumimoji="1" lang="zh-CN" altLang="en-US" sz="800" dirty="0"/>
              <a:t>类型的图片（手动添加）</a:t>
            </a:r>
          </a:p>
          <a:p>
            <a:r>
              <a:rPr kumimoji="1" lang="en-US" altLang="zh-CN" sz="800" dirty="0"/>
              <a:t>);</a:t>
            </a:r>
          </a:p>
          <a:p>
            <a:endParaRPr kumimoji="1" lang="en-US" altLang="zh-CN" sz="800" dirty="0"/>
          </a:p>
          <a:p>
            <a:r>
              <a:rPr kumimoji="1" lang="en" altLang="zh-CN" sz="800" dirty="0"/>
              <a:t>INSERT INTO pets (</a:t>
            </a:r>
            <a:r>
              <a:rPr kumimoji="1" lang="en" altLang="zh-CN" sz="800" dirty="0" err="1"/>
              <a:t>petsname,species,amount,instruction</a:t>
            </a:r>
            <a:r>
              <a:rPr kumimoji="1" lang="en" altLang="zh-CN" sz="800" dirty="0"/>
              <a:t>)</a:t>
            </a:r>
          </a:p>
          <a:p>
            <a:r>
              <a:rPr kumimoji="1" lang="en" altLang="zh-CN" sz="800" dirty="0"/>
              <a:t>VALUES</a:t>
            </a:r>
          </a:p>
          <a:p>
            <a:r>
              <a:rPr kumimoji="1" lang="en" altLang="zh-CN" sz="800" dirty="0"/>
              <a:t>	('</a:t>
            </a:r>
            <a:r>
              <a:rPr kumimoji="1" lang="ja-JP" altLang="en-US" sz="800"/>
              <a:t>ももちゃん</a:t>
            </a:r>
            <a:r>
              <a:rPr kumimoji="1" lang="en-US" altLang="ja-JP" sz="800" dirty="0"/>
              <a:t>','</a:t>
            </a:r>
            <a:r>
              <a:rPr kumimoji="1" lang="en" altLang="zh-CN" sz="800" dirty="0"/>
              <a:t>cat',10,'</a:t>
            </a:r>
            <a:r>
              <a:rPr kumimoji="1" lang="zh-CN" altLang="en-US" sz="800" dirty="0"/>
              <a:t>可愛</a:t>
            </a:r>
            <a:r>
              <a:rPr kumimoji="1" lang="ja-JP" altLang="en-US" sz="800"/>
              <a:t>いももちゃんだよ、</a:t>
            </a:r>
            <a:r>
              <a:rPr kumimoji="1" lang="zh-CN" altLang="en-US" sz="800" dirty="0"/>
              <a:t>今後</a:t>
            </a:r>
            <a:r>
              <a:rPr kumimoji="1" lang="ja-JP" altLang="en-US" sz="800"/>
              <a:t>の</a:t>
            </a:r>
            <a:r>
              <a:rPr kumimoji="1" lang="zh-CN" altLang="en-US" sz="800" dirty="0"/>
              <a:t>人生</a:t>
            </a:r>
            <a:r>
              <a:rPr kumimoji="1" lang="ja-JP" altLang="en-US" sz="800"/>
              <a:t>は</a:t>
            </a:r>
            <a:r>
              <a:rPr kumimoji="1" lang="zh-CN" altLang="en-US" sz="800" dirty="0"/>
              <a:t>一緒</a:t>
            </a:r>
            <a:r>
              <a:rPr kumimoji="1" lang="ja-JP" altLang="en-US" sz="800"/>
              <a:t>に</a:t>
            </a:r>
            <a:r>
              <a:rPr kumimoji="1" lang="zh-CN" altLang="en-US" sz="800" dirty="0"/>
              <a:t>過</a:t>
            </a:r>
            <a:r>
              <a:rPr kumimoji="1" lang="ja-JP" altLang="en-US" sz="800"/>
              <a:t>ごしましょう！</a:t>
            </a:r>
            <a:r>
              <a:rPr kumimoji="1" lang="en-US" altLang="ja-JP" sz="800" dirty="0"/>
              <a:t>');</a:t>
            </a:r>
          </a:p>
          <a:p>
            <a:r>
              <a:rPr kumimoji="1" lang="en" altLang="zh-CN" sz="800" dirty="0"/>
              <a:t>SELECT * FROM pets;</a:t>
            </a:r>
            <a:endParaRPr kumimoji="1" lang="zh-CN" altLang="en-US" sz="800" dirty="0"/>
          </a:p>
        </p:txBody>
      </p:sp>
    </p:spTree>
    <p:extLst>
      <p:ext uri="{BB962C8B-B14F-4D97-AF65-F5344CB8AC3E}">
        <p14:creationId xmlns:p14="http://schemas.microsoft.com/office/powerpoint/2010/main" val="36967971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59E277-780D-BB4D-AFD8-B0CD0C5A2310}"/>
              </a:ext>
            </a:extLst>
          </p:cNvPr>
          <p:cNvSpPr>
            <a:spLocks noGrp="1"/>
          </p:cNvSpPr>
          <p:nvPr>
            <p:ph type="title"/>
          </p:nvPr>
        </p:nvSpPr>
        <p:spPr>
          <a:xfrm>
            <a:off x="914399" y="66517"/>
            <a:ext cx="10364451" cy="1596177"/>
          </a:xfrm>
        </p:spPr>
        <p:txBody>
          <a:bodyPr/>
          <a:lstStyle/>
          <a:p>
            <a:r>
              <a:rPr kumimoji="1" lang="zh-CN" altLang="en-US" dirty="0"/>
              <a:t>機能</a:t>
            </a:r>
          </a:p>
        </p:txBody>
      </p:sp>
      <p:sp>
        <p:nvSpPr>
          <p:cNvPr id="3" name="内容占位符 2">
            <a:extLst>
              <a:ext uri="{FF2B5EF4-FFF2-40B4-BE49-F238E27FC236}">
                <a16:creationId xmlns:a16="http://schemas.microsoft.com/office/drawing/2014/main" id="{ABC9F1C7-C790-BD44-B4FC-7FE7AC175E17}"/>
              </a:ext>
            </a:extLst>
          </p:cNvPr>
          <p:cNvSpPr>
            <a:spLocks noGrp="1"/>
          </p:cNvSpPr>
          <p:nvPr>
            <p:ph sz="quarter" idx="13"/>
          </p:nvPr>
        </p:nvSpPr>
        <p:spPr>
          <a:xfrm>
            <a:off x="914399" y="1212111"/>
            <a:ext cx="10363826" cy="5135525"/>
          </a:xfrm>
        </p:spPr>
        <p:txBody>
          <a:bodyPr/>
          <a:lstStyle/>
          <a:p>
            <a:r>
              <a:rPr kumimoji="1" lang="en-US" altLang="zh-CN" dirty="0"/>
              <a:t>Index</a:t>
            </a:r>
          </a:p>
          <a:p>
            <a:endParaRPr kumimoji="1" lang="en-US" altLang="zh-CN" dirty="0"/>
          </a:p>
          <a:p>
            <a:r>
              <a:rPr kumimoji="1" lang="en-US" altLang="zh-CN" dirty="0"/>
              <a:t>Login</a:t>
            </a:r>
          </a:p>
          <a:p>
            <a:endParaRPr kumimoji="1" lang="en-US" altLang="zh-CN" dirty="0"/>
          </a:p>
          <a:p>
            <a:r>
              <a:rPr kumimoji="1" lang="en-US" altLang="zh-CN" dirty="0" err="1"/>
              <a:t>Regist</a:t>
            </a:r>
            <a:endParaRPr kumimoji="1" lang="en-US" altLang="zh-CN" dirty="0"/>
          </a:p>
          <a:p>
            <a:endParaRPr kumimoji="1" lang="en-US" altLang="zh-CN" dirty="0"/>
          </a:p>
          <a:p>
            <a:r>
              <a:rPr kumimoji="1" lang="en-US" altLang="zh-CN" dirty="0"/>
              <a:t>View</a:t>
            </a:r>
          </a:p>
          <a:p>
            <a:endParaRPr kumimoji="1" lang="en-US" altLang="zh-CN" dirty="0"/>
          </a:p>
          <a:p>
            <a:endParaRPr kumimoji="1" lang="en-US" altLang="zh-CN" dirty="0"/>
          </a:p>
          <a:p>
            <a:pPr marL="0" indent="0">
              <a:buNone/>
            </a:pPr>
            <a:endParaRPr kumimoji="1" lang="zh-CN" altLang="en-US" dirty="0"/>
          </a:p>
        </p:txBody>
      </p:sp>
    </p:spTree>
    <p:extLst>
      <p:ext uri="{BB962C8B-B14F-4D97-AF65-F5344CB8AC3E}">
        <p14:creationId xmlns:p14="http://schemas.microsoft.com/office/powerpoint/2010/main" val="21425352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22790EC5-ACA7-4536-8066-B60199F3C6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CAD20AEA-7CAF-4A83-BE2E-EAF010B8B7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5" name="Rectangle 14">
            <a:extLst>
              <a:ext uri="{FF2B5EF4-FFF2-40B4-BE49-F238E27FC236}">
                <a16:creationId xmlns:a16="http://schemas.microsoft.com/office/drawing/2014/main" id="{B40FCD49-2060-48B9-8212-8A5F1DF47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图片 5">
            <a:extLst>
              <a:ext uri="{FF2B5EF4-FFF2-40B4-BE49-F238E27FC236}">
                <a16:creationId xmlns:a16="http://schemas.microsoft.com/office/drawing/2014/main" id="{B92CEB01-CBF9-3B4C-8529-1AD8EE3CC927}"/>
              </a:ext>
            </a:extLst>
          </p:cNvPr>
          <p:cNvPicPr>
            <a:picLocks noChangeAspect="1"/>
          </p:cNvPicPr>
          <p:nvPr/>
        </p:nvPicPr>
        <p:blipFill rotWithShape="1">
          <a:blip r:embed="rId4">
            <a:alphaModFix amt="35000"/>
          </a:blip>
          <a:srcRect t="7475" b="8255"/>
          <a:stretch/>
        </p:blipFill>
        <p:spPr>
          <a:xfrm>
            <a:off x="-3" y="10"/>
            <a:ext cx="12191980" cy="6857990"/>
          </a:xfrm>
          <a:prstGeom prst="rect">
            <a:avLst/>
          </a:prstGeom>
        </p:spPr>
      </p:pic>
      <p:pic>
        <p:nvPicPr>
          <p:cNvPr id="17" name="Picture 16">
            <a:extLst>
              <a:ext uri="{FF2B5EF4-FFF2-40B4-BE49-F238E27FC236}">
                <a16:creationId xmlns:a16="http://schemas.microsoft.com/office/drawing/2014/main" id="{83A45DCD-B5FB-4A86-88D2-91088C7FFC5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文本框 3">
            <a:extLst>
              <a:ext uri="{FF2B5EF4-FFF2-40B4-BE49-F238E27FC236}">
                <a16:creationId xmlns:a16="http://schemas.microsoft.com/office/drawing/2014/main" id="{1BF9786E-45ED-9844-BCE5-59AD8EDBD6A6}"/>
              </a:ext>
            </a:extLst>
          </p:cNvPr>
          <p:cNvSpPr txBox="1"/>
          <p:nvPr/>
        </p:nvSpPr>
        <p:spPr>
          <a:xfrm>
            <a:off x="-26" y="4227615"/>
            <a:ext cx="8689976" cy="1031172"/>
          </a:xfrm>
          <a:prstGeom prst="rect">
            <a:avLst/>
          </a:prstGeom>
        </p:spPr>
        <p:txBody>
          <a:bodyPr vert="horz" lIns="91440" tIns="45720" rIns="91440" bIns="45720" rtlCol="0" anchor="b">
            <a:normAutofit/>
          </a:bodyPr>
          <a:lstStyle/>
          <a:p>
            <a:pPr algn="ctr" defTabSz="914400">
              <a:lnSpc>
                <a:spcPct val="90000"/>
              </a:lnSpc>
              <a:spcBef>
                <a:spcPct val="0"/>
              </a:spcBef>
              <a:spcAft>
                <a:spcPts val="600"/>
              </a:spcAft>
            </a:pPr>
            <a:r>
              <a:rPr kumimoji="1" lang="en-US" altLang="zh-CN" sz="4800" cap="all" dirty="0">
                <a:latin typeface="+mj-lt"/>
                <a:ea typeface="+mj-ea"/>
                <a:cs typeface="+mj-cs"/>
              </a:rPr>
              <a:t>Thank you</a:t>
            </a:r>
            <a:r>
              <a:rPr kumimoji="1" lang="en-US" altLang="ja-JP" sz="4800" cap="all" dirty="0">
                <a:latin typeface="+mj-lt"/>
                <a:ea typeface="+mj-ea"/>
                <a:cs typeface="+mj-cs"/>
              </a:rPr>
              <a:t> for Listening</a:t>
            </a:r>
            <a:endParaRPr kumimoji="1" lang="en-US" altLang="zh-CN" sz="4800" cap="all" dirty="0">
              <a:latin typeface="+mj-lt"/>
              <a:ea typeface="+mj-ea"/>
              <a:cs typeface="+mj-cs"/>
            </a:endParaRPr>
          </a:p>
        </p:txBody>
      </p:sp>
    </p:spTree>
    <p:extLst>
      <p:ext uri="{BB962C8B-B14F-4D97-AF65-F5344CB8AC3E}">
        <p14:creationId xmlns:p14="http://schemas.microsoft.com/office/powerpoint/2010/main" val="257232915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C8D7C2-9F19-934B-B933-8FDDB23E4B45}"/>
              </a:ext>
            </a:extLst>
          </p:cNvPr>
          <p:cNvSpPr>
            <a:spLocks noGrp="1"/>
          </p:cNvSpPr>
          <p:nvPr>
            <p:ph type="title"/>
          </p:nvPr>
        </p:nvSpPr>
        <p:spPr/>
        <p:txBody>
          <a:bodyPr>
            <a:normAutofit/>
          </a:bodyPr>
          <a:lstStyle/>
          <a:p>
            <a:r>
              <a:rPr kumimoji="1" lang="zh-CN" altLang="en-US" sz="4000" dirty="0"/>
              <a:t>私たちがこの</a:t>
            </a:r>
            <a:r>
              <a:rPr kumimoji="1" lang="en-US" altLang="zh-CN" sz="4000" dirty="0" err="1"/>
              <a:t>PetWEB</a:t>
            </a:r>
            <a:r>
              <a:rPr kumimoji="1" lang="zh-CN" altLang="en-US" sz="4000" dirty="0"/>
              <a:t>を作るきっかけ</a:t>
            </a:r>
          </a:p>
        </p:txBody>
      </p:sp>
      <p:sp>
        <p:nvSpPr>
          <p:cNvPr id="3" name="内容占位符 2">
            <a:extLst>
              <a:ext uri="{FF2B5EF4-FFF2-40B4-BE49-F238E27FC236}">
                <a16:creationId xmlns:a16="http://schemas.microsoft.com/office/drawing/2014/main" id="{4DC7AFCD-73CC-6048-A2B7-28746074FD7C}"/>
              </a:ext>
            </a:extLst>
          </p:cNvPr>
          <p:cNvSpPr>
            <a:spLocks noGrp="1"/>
          </p:cNvSpPr>
          <p:nvPr>
            <p:ph sz="quarter" idx="13"/>
          </p:nvPr>
        </p:nvSpPr>
        <p:spPr/>
        <p:txBody>
          <a:bodyPr>
            <a:normAutofit fontScale="92500" lnSpcReduction="20000"/>
          </a:bodyPr>
          <a:lstStyle/>
          <a:p>
            <a:r>
              <a:rPr lang="en-US" altLang="zh-CN" dirty="0"/>
              <a:t>2013</a:t>
            </a:r>
            <a:r>
              <a:rPr lang="ja-JP" altLang="zh-CN"/>
              <a:t>年動物愛護法の</a:t>
            </a:r>
            <a:r>
              <a:rPr lang="ja-JP" altLang="zh-CN">
                <a:solidFill>
                  <a:srgbClr val="FF0000"/>
                </a:solidFill>
              </a:rPr>
              <a:t>改正前</a:t>
            </a:r>
            <a:r>
              <a:rPr lang="ja-JP" altLang="zh-CN"/>
              <a:t>：</a:t>
            </a:r>
            <a:endParaRPr lang="zh-CN" altLang="zh-CN" dirty="0"/>
          </a:p>
          <a:p>
            <a:r>
              <a:rPr lang="ja-JP" altLang="zh-CN"/>
              <a:t>ペットショップが愛護団体と協力して里親譲渡会を開催します。あるいは、ペットは繁殖業者に引き渡されるか、実験用にされてしまうか、保健所に持ち込まれて殺処分されてしまうかといった道が待っています。</a:t>
            </a:r>
            <a:endParaRPr lang="zh-CN" altLang="zh-CN" dirty="0"/>
          </a:p>
          <a:p>
            <a:r>
              <a:rPr lang="en-US" altLang="zh-CN" dirty="0"/>
              <a:t>2013</a:t>
            </a:r>
            <a:r>
              <a:rPr lang="ja-JP" altLang="zh-CN"/>
              <a:t>年動物愛護法の</a:t>
            </a:r>
            <a:r>
              <a:rPr lang="ja-JP" altLang="zh-CN">
                <a:solidFill>
                  <a:srgbClr val="FF0000"/>
                </a:solidFill>
              </a:rPr>
              <a:t>改正後</a:t>
            </a:r>
            <a:r>
              <a:rPr lang="ja-JP" altLang="zh-CN"/>
              <a:t>：</a:t>
            </a:r>
            <a:endParaRPr lang="zh-CN" altLang="zh-CN" dirty="0"/>
          </a:p>
          <a:p>
            <a:r>
              <a:rPr lang="ja-JP" altLang="zh-CN"/>
              <a:t>保健所の引き取り件数は減少し、殺処分の数も相対的に減ってきましたが、法律の目をくぐり抜けて個人を装って保健所へ持ちこむケースもあるそうです。</a:t>
            </a:r>
            <a:endParaRPr lang="zh-CN" altLang="zh-CN" dirty="0"/>
          </a:p>
          <a:p>
            <a:r>
              <a:rPr lang="ja-JP" altLang="zh-CN"/>
              <a:t>保健所への</a:t>
            </a:r>
            <a:r>
              <a:rPr lang="ja-JP" altLang="zh-CN">
                <a:latin typeface="+mn-ea"/>
              </a:rPr>
              <a:t>持ち込みが</a:t>
            </a:r>
            <a:r>
              <a:rPr lang="ja-JP" altLang="zh-CN"/>
              <a:t>禁止となったため、ペットを有料で引き取る「引き取り屋」が現れました。</a:t>
            </a:r>
            <a:endParaRPr lang="en-US" altLang="ja-JP" dirty="0"/>
          </a:p>
          <a:p>
            <a:r>
              <a:rPr lang="zh-CN" altLang="en-US" b="1" dirty="0"/>
              <a:t>そして</a:t>
            </a:r>
            <a:r>
              <a:rPr lang="en-US" altLang="zh-CN" b="1" dirty="0"/>
              <a:t>…………..</a:t>
            </a:r>
          </a:p>
        </p:txBody>
      </p:sp>
    </p:spTree>
    <p:extLst>
      <p:ext uri="{BB962C8B-B14F-4D97-AF65-F5344CB8AC3E}">
        <p14:creationId xmlns:p14="http://schemas.microsoft.com/office/powerpoint/2010/main" val="714346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58D216-9EFE-4E4D-A9F8-E4B511D978EF}"/>
              </a:ext>
            </a:extLst>
          </p:cNvPr>
          <p:cNvSpPr>
            <a:spLocks noGrp="1"/>
          </p:cNvSpPr>
          <p:nvPr>
            <p:ph type="title"/>
          </p:nvPr>
        </p:nvSpPr>
        <p:spPr>
          <a:xfrm>
            <a:off x="913149" y="363410"/>
            <a:ext cx="10364451" cy="1596177"/>
          </a:xfrm>
        </p:spPr>
        <p:txBody>
          <a:bodyPr>
            <a:normAutofit/>
          </a:bodyPr>
          <a:lstStyle/>
          <a:p>
            <a:r>
              <a:rPr lang="ja-JP" altLang="zh-CN" sz="4000"/>
              <a:t>引き取り屋</a:t>
            </a:r>
            <a:endParaRPr kumimoji="1" lang="zh-CN" altLang="en-US" sz="4000" dirty="0"/>
          </a:p>
        </p:txBody>
      </p:sp>
      <p:sp>
        <p:nvSpPr>
          <p:cNvPr id="3" name="内容占位符 2">
            <a:extLst>
              <a:ext uri="{FF2B5EF4-FFF2-40B4-BE49-F238E27FC236}">
                <a16:creationId xmlns:a16="http://schemas.microsoft.com/office/drawing/2014/main" id="{7845C269-8E4E-9745-8D66-EEF0AAF846F7}"/>
              </a:ext>
            </a:extLst>
          </p:cNvPr>
          <p:cNvSpPr>
            <a:spLocks noGrp="1"/>
          </p:cNvSpPr>
          <p:nvPr>
            <p:ph sz="quarter" idx="13"/>
          </p:nvPr>
        </p:nvSpPr>
        <p:spPr>
          <a:xfrm>
            <a:off x="913149" y="1850256"/>
            <a:ext cx="10363826" cy="3424107"/>
          </a:xfrm>
        </p:spPr>
        <p:txBody>
          <a:bodyPr/>
          <a:lstStyle/>
          <a:p>
            <a:r>
              <a:rPr lang="ja-JP" altLang="zh-CN" sz="2400"/>
              <a:t>飼育環境は悪いことが多く、なかにはエサも与えられず、不衛生な状態で育てられるなどして病気にかかり、死亡する犬や猫たちもいます。</a:t>
            </a:r>
            <a:endParaRPr lang="zh-CN" altLang="zh-CN" sz="2400" dirty="0"/>
          </a:p>
          <a:p>
            <a:r>
              <a:rPr lang="ja-JP" altLang="zh-CN"/>
              <a:t>以上のように、動物福祉の観点から、「ブリーダーと直接の取引」が望ましい</a:t>
            </a:r>
            <a:endParaRPr lang="en-US" altLang="ja-JP" dirty="0"/>
          </a:p>
          <a:p>
            <a:r>
              <a:rPr lang="ja-JP" altLang="zh-CN"/>
              <a:t>そこで、私たちは「ブリーダーと直接の取引」ができるウェッブサイトを作り、ペットの保護に力を出したい！</a:t>
            </a:r>
            <a:r>
              <a:rPr lang="zh-CN" altLang="zh-CN" dirty="0"/>
              <a:t> </a:t>
            </a:r>
          </a:p>
        </p:txBody>
      </p:sp>
      <p:pic>
        <p:nvPicPr>
          <p:cNvPr id="4" name="图片 3">
            <a:extLst>
              <a:ext uri="{FF2B5EF4-FFF2-40B4-BE49-F238E27FC236}">
                <a16:creationId xmlns:a16="http://schemas.microsoft.com/office/drawing/2014/main" id="{F29EA15C-5C5D-E045-B974-3F324189D4EC}"/>
              </a:ext>
            </a:extLst>
          </p:cNvPr>
          <p:cNvPicPr>
            <a:picLocks noChangeAspect="1"/>
          </p:cNvPicPr>
          <p:nvPr/>
        </p:nvPicPr>
        <p:blipFill>
          <a:blip r:embed="rId2"/>
          <a:stretch>
            <a:fillRect/>
          </a:stretch>
        </p:blipFill>
        <p:spPr>
          <a:xfrm>
            <a:off x="361243" y="4615441"/>
            <a:ext cx="2486729" cy="1691110"/>
          </a:xfrm>
          <a:prstGeom prst="rect">
            <a:avLst/>
          </a:prstGeom>
        </p:spPr>
      </p:pic>
      <p:pic>
        <p:nvPicPr>
          <p:cNvPr id="5" name="图片 4">
            <a:extLst>
              <a:ext uri="{FF2B5EF4-FFF2-40B4-BE49-F238E27FC236}">
                <a16:creationId xmlns:a16="http://schemas.microsoft.com/office/drawing/2014/main" id="{5A19E5F6-3F96-804F-AD7C-B2FBD785B16A}"/>
              </a:ext>
            </a:extLst>
          </p:cNvPr>
          <p:cNvPicPr>
            <a:picLocks noChangeAspect="1"/>
          </p:cNvPicPr>
          <p:nvPr/>
        </p:nvPicPr>
        <p:blipFill>
          <a:blip r:embed="rId3"/>
          <a:stretch>
            <a:fillRect/>
          </a:stretch>
        </p:blipFill>
        <p:spPr>
          <a:xfrm>
            <a:off x="3233435" y="4636386"/>
            <a:ext cx="2486729" cy="1651769"/>
          </a:xfrm>
          <a:prstGeom prst="rect">
            <a:avLst/>
          </a:prstGeom>
        </p:spPr>
      </p:pic>
      <p:pic>
        <p:nvPicPr>
          <p:cNvPr id="6" name="图片 5">
            <a:extLst>
              <a:ext uri="{FF2B5EF4-FFF2-40B4-BE49-F238E27FC236}">
                <a16:creationId xmlns:a16="http://schemas.microsoft.com/office/drawing/2014/main" id="{030F75C4-4E98-1841-9805-8A327224AF8F}"/>
              </a:ext>
            </a:extLst>
          </p:cNvPr>
          <p:cNvPicPr>
            <a:picLocks noChangeAspect="1"/>
          </p:cNvPicPr>
          <p:nvPr/>
        </p:nvPicPr>
        <p:blipFill>
          <a:blip r:embed="rId4"/>
          <a:stretch>
            <a:fillRect/>
          </a:stretch>
        </p:blipFill>
        <p:spPr>
          <a:xfrm>
            <a:off x="9576601" y="4576101"/>
            <a:ext cx="2337077" cy="1651769"/>
          </a:xfrm>
          <a:prstGeom prst="rect">
            <a:avLst/>
          </a:prstGeom>
        </p:spPr>
      </p:pic>
      <p:pic>
        <p:nvPicPr>
          <p:cNvPr id="7" name="图片 6">
            <a:extLst>
              <a:ext uri="{FF2B5EF4-FFF2-40B4-BE49-F238E27FC236}">
                <a16:creationId xmlns:a16="http://schemas.microsoft.com/office/drawing/2014/main" id="{AD5F3BF0-A26F-CF4D-8B65-C6A8785EAFA0}"/>
              </a:ext>
            </a:extLst>
          </p:cNvPr>
          <p:cNvPicPr>
            <a:picLocks noChangeAspect="1"/>
          </p:cNvPicPr>
          <p:nvPr/>
        </p:nvPicPr>
        <p:blipFill>
          <a:blip r:embed="rId5"/>
          <a:stretch>
            <a:fillRect/>
          </a:stretch>
        </p:blipFill>
        <p:spPr>
          <a:xfrm>
            <a:off x="6105626" y="4615441"/>
            <a:ext cx="3085513" cy="1612429"/>
          </a:xfrm>
          <a:prstGeom prst="rect">
            <a:avLst/>
          </a:prstGeom>
        </p:spPr>
      </p:pic>
    </p:spTree>
    <p:extLst>
      <p:ext uri="{BB962C8B-B14F-4D97-AF65-F5344CB8AC3E}">
        <p14:creationId xmlns:p14="http://schemas.microsoft.com/office/powerpoint/2010/main" val="2202401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897CCF-3C1F-144F-BE62-3E808B4D8724}"/>
              </a:ext>
            </a:extLst>
          </p:cNvPr>
          <p:cNvSpPr>
            <a:spLocks noGrp="1"/>
          </p:cNvSpPr>
          <p:nvPr>
            <p:ph type="title"/>
          </p:nvPr>
        </p:nvSpPr>
        <p:spPr/>
        <p:txBody>
          <a:bodyPr/>
          <a:lstStyle/>
          <a:p>
            <a:r>
              <a:rPr kumimoji="1" lang="zh-CN" altLang="en-US"/>
              <a:t>私たちの制作物</a:t>
            </a:r>
            <a:endParaRPr kumimoji="1" lang="zh-CN" altLang="en-US" dirty="0"/>
          </a:p>
        </p:txBody>
      </p:sp>
      <p:pic>
        <p:nvPicPr>
          <p:cNvPr id="5" name="内容占位符 4" descr="图形用户界面, 网站&#10;&#10;描述已自动生成">
            <a:extLst>
              <a:ext uri="{FF2B5EF4-FFF2-40B4-BE49-F238E27FC236}">
                <a16:creationId xmlns:a16="http://schemas.microsoft.com/office/drawing/2014/main" id="{F942A024-AFEF-BB48-AAB0-2D286FBC46A4}"/>
              </a:ext>
            </a:extLst>
          </p:cNvPr>
          <p:cNvPicPr>
            <a:picLocks noGrp="1" noChangeAspect="1"/>
          </p:cNvPicPr>
          <p:nvPr>
            <p:ph sz="quarter" idx="13"/>
          </p:nvPr>
        </p:nvPicPr>
        <p:blipFill>
          <a:blip r:embed="rId2"/>
          <a:stretch>
            <a:fillRect/>
          </a:stretch>
        </p:blipFill>
        <p:spPr>
          <a:xfrm>
            <a:off x="794506" y="2139619"/>
            <a:ext cx="2906658" cy="2209931"/>
          </a:xfrm>
        </p:spPr>
      </p:pic>
      <p:pic>
        <p:nvPicPr>
          <p:cNvPr id="7" name="图片 6" descr="文本&#10;&#10;描述已自动生成">
            <a:extLst>
              <a:ext uri="{FF2B5EF4-FFF2-40B4-BE49-F238E27FC236}">
                <a16:creationId xmlns:a16="http://schemas.microsoft.com/office/drawing/2014/main" id="{CA9695F4-55A9-8B44-81FF-9DB151AEA8F8}"/>
              </a:ext>
            </a:extLst>
          </p:cNvPr>
          <p:cNvPicPr>
            <a:picLocks noChangeAspect="1"/>
          </p:cNvPicPr>
          <p:nvPr/>
        </p:nvPicPr>
        <p:blipFill>
          <a:blip r:embed="rId3"/>
          <a:stretch>
            <a:fillRect/>
          </a:stretch>
        </p:blipFill>
        <p:spPr>
          <a:xfrm>
            <a:off x="4709938" y="2437643"/>
            <a:ext cx="1877601" cy="3477039"/>
          </a:xfrm>
          <a:prstGeom prst="rect">
            <a:avLst/>
          </a:prstGeom>
        </p:spPr>
      </p:pic>
      <p:pic>
        <p:nvPicPr>
          <p:cNvPr id="9" name="图片 8" descr="文本&#10;&#10;描述已自动生成">
            <a:extLst>
              <a:ext uri="{FF2B5EF4-FFF2-40B4-BE49-F238E27FC236}">
                <a16:creationId xmlns:a16="http://schemas.microsoft.com/office/drawing/2014/main" id="{DEB04ADF-9C49-5344-998B-7DC548EA011A}"/>
              </a:ext>
            </a:extLst>
          </p:cNvPr>
          <p:cNvPicPr>
            <a:picLocks noChangeAspect="1"/>
          </p:cNvPicPr>
          <p:nvPr/>
        </p:nvPicPr>
        <p:blipFill>
          <a:blip r:embed="rId4"/>
          <a:stretch>
            <a:fillRect/>
          </a:stretch>
        </p:blipFill>
        <p:spPr>
          <a:xfrm>
            <a:off x="8262235" y="4027119"/>
            <a:ext cx="3210339" cy="1758043"/>
          </a:xfrm>
          <a:prstGeom prst="rect">
            <a:avLst/>
          </a:prstGeom>
        </p:spPr>
      </p:pic>
      <p:pic>
        <p:nvPicPr>
          <p:cNvPr id="11" name="图片 10" descr="图形用户界面, 文本, 应用程序, 聊天或短信&#10;&#10;描述已自动生成">
            <a:extLst>
              <a:ext uri="{FF2B5EF4-FFF2-40B4-BE49-F238E27FC236}">
                <a16:creationId xmlns:a16="http://schemas.microsoft.com/office/drawing/2014/main" id="{27126A81-C286-D24F-8DF2-CF356E31F2E0}"/>
              </a:ext>
            </a:extLst>
          </p:cNvPr>
          <p:cNvPicPr>
            <a:picLocks noChangeAspect="1"/>
          </p:cNvPicPr>
          <p:nvPr/>
        </p:nvPicPr>
        <p:blipFill>
          <a:blip r:embed="rId5"/>
          <a:stretch>
            <a:fillRect/>
          </a:stretch>
        </p:blipFill>
        <p:spPr>
          <a:xfrm>
            <a:off x="8113514" y="618517"/>
            <a:ext cx="3681255" cy="2626068"/>
          </a:xfrm>
          <a:prstGeom prst="rect">
            <a:avLst/>
          </a:prstGeom>
        </p:spPr>
      </p:pic>
    </p:spTree>
    <p:extLst>
      <p:ext uri="{BB962C8B-B14F-4D97-AF65-F5344CB8AC3E}">
        <p14:creationId xmlns:p14="http://schemas.microsoft.com/office/powerpoint/2010/main" val="1487545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88CD55-23A7-C44D-BDE7-2E663F481A8B}"/>
              </a:ext>
            </a:extLst>
          </p:cNvPr>
          <p:cNvSpPr>
            <a:spLocks noGrp="1"/>
          </p:cNvSpPr>
          <p:nvPr>
            <p:ph type="title"/>
          </p:nvPr>
        </p:nvSpPr>
        <p:spPr>
          <a:xfrm>
            <a:off x="913149" y="718931"/>
            <a:ext cx="10364451" cy="1147893"/>
          </a:xfrm>
        </p:spPr>
        <p:txBody>
          <a:bodyPr>
            <a:normAutofit/>
          </a:bodyPr>
          <a:lstStyle/>
          <a:p>
            <a:r>
              <a:rPr kumimoji="1" lang="en-US" altLang="zh-CN" dirty="0"/>
              <a:t>JAR</a:t>
            </a:r>
            <a:r>
              <a:rPr kumimoji="1" lang="zh-CN" altLang="en-US" dirty="0"/>
              <a:t>ファイル</a:t>
            </a:r>
            <a:r>
              <a:rPr kumimoji="1" lang="ja-JP" altLang="en-US"/>
              <a:t>　</a:t>
            </a:r>
            <a:r>
              <a:rPr kumimoji="1" lang="zh-CN" altLang="en-US" dirty="0"/>
              <a:t>ソフトウェア</a:t>
            </a:r>
            <a:r>
              <a:rPr kumimoji="1" lang="ja-JP" altLang="en-US"/>
              <a:t>　</a:t>
            </a:r>
            <a:r>
              <a:rPr kumimoji="1" lang="zh-CN" altLang="en-US" dirty="0"/>
              <a:t>言語</a:t>
            </a:r>
            <a:r>
              <a:rPr kumimoji="1" lang="ja-JP" altLang="en-US"/>
              <a:t>　</a:t>
            </a:r>
            <a:r>
              <a:rPr kumimoji="1" lang="zh-CN" altLang="en-US" dirty="0"/>
              <a:t>環境</a:t>
            </a:r>
          </a:p>
        </p:txBody>
      </p:sp>
      <p:sp>
        <p:nvSpPr>
          <p:cNvPr id="8" name="文本框 7">
            <a:extLst>
              <a:ext uri="{FF2B5EF4-FFF2-40B4-BE49-F238E27FC236}">
                <a16:creationId xmlns:a16="http://schemas.microsoft.com/office/drawing/2014/main" id="{FBE5C901-7D27-D74B-87EF-324F4F61CEBD}"/>
              </a:ext>
            </a:extLst>
          </p:cNvPr>
          <p:cNvSpPr txBox="1"/>
          <p:nvPr/>
        </p:nvSpPr>
        <p:spPr>
          <a:xfrm>
            <a:off x="913149" y="2843875"/>
            <a:ext cx="5022574" cy="1200329"/>
          </a:xfrm>
          <a:prstGeom prst="rect">
            <a:avLst/>
          </a:prstGeom>
          <a:noFill/>
        </p:spPr>
        <p:txBody>
          <a:bodyPr wrap="square" rtlCol="0">
            <a:spAutoFit/>
          </a:bodyPr>
          <a:lstStyle/>
          <a:p>
            <a:pPr marL="285750" indent="-285750">
              <a:buFont typeface="Arial" panose="020B0604020202020204" pitchFamily="34" charset="0"/>
              <a:buChar char="•"/>
            </a:pPr>
            <a:r>
              <a:rPr kumimoji="1" lang="en-US" altLang="zh-CN" dirty="0"/>
              <a:t>IntelliJ IDEA</a:t>
            </a:r>
            <a:r>
              <a:rPr kumimoji="1" lang="ja-JP" altLang="en-US"/>
              <a:t>　</a:t>
            </a:r>
            <a:r>
              <a:rPr kumimoji="1" lang="en-US" altLang="ja-JP" dirty="0"/>
              <a:t>21.2.3</a:t>
            </a:r>
            <a:endParaRPr kumimoji="1" lang="en-US" altLang="zh-CN" dirty="0"/>
          </a:p>
          <a:p>
            <a:pPr marL="285750" indent="-285750">
              <a:buFont typeface="Arial" panose="020B0604020202020204" pitchFamily="34" charset="0"/>
              <a:buChar char="•"/>
            </a:pPr>
            <a:r>
              <a:rPr kumimoji="1" lang="en-US" altLang="zh-CN" dirty="0" err="1"/>
              <a:t>Navicat</a:t>
            </a:r>
            <a:r>
              <a:rPr kumimoji="1" lang="zh-CN" altLang="en-US" dirty="0"/>
              <a:t> </a:t>
            </a:r>
            <a:r>
              <a:rPr kumimoji="1" lang="en-US" altLang="zh-CN" dirty="0"/>
              <a:t>for</a:t>
            </a:r>
            <a:r>
              <a:rPr kumimoji="1" lang="zh-CN" altLang="en-US" dirty="0"/>
              <a:t> </a:t>
            </a:r>
            <a:r>
              <a:rPr kumimoji="1" lang="en-US" altLang="zh-CN" dirty="0"/>
              <a:t>MySQL</a:t>
            </a:r>
          </a:p>
          <a:p>
            <a:pPr marL="285750" indent="-285750">
              <a:buFont typeface="Arial" panose="020B0604020202020204" pitchFamily="34" charset="0"/>
              <a:buChar char="•"/>
            </a:pPr>
            <a:r>
              <a:rPr kumimoji="1" lang="en-US" altLang="zh-CN" dirty="0"/>
              <a:t>Tomcat</a:t>
            </a:r>
            <a:r>
              <a:rPr kumimoji="1" lang="zh-CN" altLang="en-US" dirty="0"/>
              <a:t> </a:t>
            </a:r>
            <a:r>
              <a:rPr kumimoji="1" lang="en-US" altLang="zh-CN" dirty="0"/>
              <a:t>9.0.50</a:t>
            </a:r>
          </a:p>
          <a:p>
            <a:pPr marL="285750" indent="-285750">
              <a:buFont typeface="Arial" panose="020B0604020202020204" pitchFamily="34" charset="0"/>
              <a:buChar char="•"/>
            </a:pPr>
            <a:endParaRPr kumimoji="1" lang="zh-CN" altLang="en-US" dirty="0"/>
          </a:p>
        </p:txBody>
      </p:sp>
      <p:sp>
        <p:nvSpPr>
          <p:cNvPr id="9" name="文本框 8">
            <a:extLst>
              <a:ext uri="{FF2B5EF4-FFF2-40B4-BE49-F238E27FC236}">
                <a16:creationId xmlns:a16="http://schemas.microsoft.com/office/drawing/2014/main" id="{69051EED-2314-F746-9A83-6B925EF42348}"/>
              </a:ext>
            </a:extLst>
          </p:cNvPr>
          <p:cNvSpPr txBox="1"/>
          <p:nvPr/>
        </p:nvSpPr>
        <p:spPr>
          <a:xfrm>
            <a:off x="913149" y="2124517"/>
            <a:ext cx="3262432" cy="461665"/>
          </a:xfrm>
          <a:prstGeom prst="rect">
            <a:avLst/>
          </a:prstGeom>
          <a:noFill/>
        </p:spPr>
        <p:txBody>
          <a:bodyPr wrap="none" rtlCol="0">
            <a:spAutoFit/>
          </a:bodyPr>
          <a:lstStyle/>
          <a:p>
            <a:r>
              <a:rPr kumimoji="1" lang="zh-CN" altLang="en-US" sz="2400" u="sng" dirty="0"/>
              <a:t>ソフトウェア</a:t>
            </a:r>
            <a:r>
              <a:rPr kumimoji="1" lang="en-US" altLang="zh-CN" sz="2400" u="sng" dirty="0"/>
              <a:t>—</a:t>
            </a:r>
            <a:r>
              <a:rPr kumimoji="1" lang="zh-CN" altLang="en-US" sz="2400" u="sng" dirty="0"/>
              <a:t>ツール</a:t>
            </a:r>
            <a:endParaRPr kumimoji="1" lang="zh-CN" altLang="en-US" sz="2400" dirty="0"/>
          </a:p>
        </p:txBody>
      </p:sp>
      <p:sp>
        <p:nvSpPr>
          <p:cNvPr id="10" name="文本框 9">
            <a:extLst>
              <a:ext uri="{FF2B5EF4-FFF2-40B4-BE49-F238E27FC236}">
                <a16:creationId xmlns:a16="http://schemas.microsoft.com/office/drawing/2014/main" id="{EC019383-DAD5-184E-85DE-4C9D79FA85C5}"/>
              </a:ext>
            </a:extLst>
          </p:cNvPr>
          <p:cNvSpPr txBox="1"/>
          <p:nvPr/>
        </p:nvSpPr>
        <p:spPr>
          <a:xfrm>
            <a:off x="913149" y="4091477"/>
            <a:ext cx="1874231" cy="461665"/>
          </a:xfrm>
          <a:prstGeom prst="rect">
            <a:avLst/>
          </a:prstGeom>
          <a:noFill/>
        </p:spPr>
        <p:txBody>
          <a:bodyPr wrap="none" rtlCol="0">
            <a:spAutoFit/>
          </a:bodyPr>
          <a:lstStyle/>
          <a:p>
            <a:r>
              <a:rPr kumimoji="1" lang="en-US" altLang="zh-CN" sz="2400" u="sng" dirty="0"/>
              <a:t>JAR</a:t>
            </a:r>
            <a:r>
              <a:rPr kumimoji="1" lang="zh-CN" altLang="en-US" sz="2400" u="sng" dirty="0"/>
              <a:t>ファイル</a:t>
            </a:r>
            <a:endParaRPr kumimoji="1" lang="zh-CN" altLang="en-US" sz="2400" dirty="0"/>
          </a:p>
        </p:txBody>
      </p:sp>
      <p:sp>
        <p:nvSpPr>
          <p:cNvPr id="11" name="文本框 10">
            <a:extLst>
              <a:ext uri="{FF2B5EF4-FFF2-40B4-BE49-F238E27FC236}">
                <a16:creationId xmlns:a16="http://schemas.microsoft.com/office/drawing/2014/main" id="{3474AB3B-3CDA-F143-9C4B-FAFE01AD8083}"/>
              </a:ext>
            </a:extLst>
          </p:cNvPr>
          <p:cNvSpPr txBox="1"/>
          <p:nvPr/>
        </p:nvSpPr>
        <p:spPr>
          <a:xfrm>
            <a:off x="913149" y="4661741"/>
            <a:ext cx="3397020" cy="1754326"/>
          </a:xfrm>
          <a:prstGeom prst="rect">
            <a:avLst/>
          </a:prstGeom>
          <a:noFill/>
        </p:spPr>
        <p:txBody>
          <a:bodyPr wrap="none" rtlCol="0">
            <a:spAutoFit/>
          </a:bodyPr>
          <a:lstStyle/>
          <a:p>
            <a:pPr marL="285750" indent="-285750">
              <a:buFont typeface="Arial" panose="020B0604020202020204" pitchFamily="34" charset="0"/>
              <a:buChar char="•"/>
            </a:pPr>
            <a:r>
              <a:rPr kumimoji="1" lang="en-US" altLang="zh-CN" dirty="0"/>
              <a:t>mysql-connector-java-8.0.26.jar</a:t>
            </a:r>
          </a:p>
          <a:p>
            <a:pPr marL="285750" indent="-285750">
              <a:buFont typeface="Arial" panose="020B0604020202020204" pitchFamily="34" charset="0"/>
              <a:buChar char="•"/>
            </a:pPr>
            <a:r>
              <a:rPr kumimoji="1" lang="en" altLang="zh-CN" dirty="0"/>
              <a:t>druid-1.2.8.jar</a:t>
            </a:r>
          </a:p>
          <a:p>
            <a:pPr marL="285750" indent="-285750">
              <a:buFont typeface="Arial" panose="020B0604020202020204" pitchFamily="34" charset="0"/>
              <a:buChar char="•"/>
            </a:pPr>
            <a:r>
              <a:rPr kumimoji="1" lang="en" altLang="zh-CN" dirty="0"/>
              <a:t>kaptcha-2.3.2.jar</a:t>
            </a:r>
          </a:p>
          <a:p>
            <a:pPr marL="285750" indent="-285750">
              <a:buFont typeface="Arial" panose="020B0604020202020204" pitchFamily="34" charset="0"/>
              <a:buChar char="•"/>
            </a:pPr>
            <a:r>
              <a:rPr kumimoji="1" lang="en" altLang="zh-CN" dirty="0"/>
              <a:t>commons-beanutils-1.8.0.jar</a:t>
            </a:r>
          </a:p>
          <a:p>
            <a:pPr marL="285750" indent="-285750">
              <a:buFont typeface="Arial" panose="020B0604020202020204" pitchFamily="34" charset="0"/>
              <a:buChar char="•"/>
            </a:pPr>
            <a:r>
              <a:rPr kumimoji="1" lang="en" altLang="zh-CN" dirty="0"/>
              <a:t>commons-dbutils-1.7.jar</a:t>
            </a:r>
          </a:p>
          <a:p>
            <a:pPr marL="285750" indent="-285750">
              <a:buFont typeface="Arial" panose="020B0604020202020204" pitchFamily="34" charset="0"/>
              <a:buChar char="•"/>
            </a:pPr>
            <a:r>
              <a:rPr kumimoji="1" lang="en" altLang="zh-CN" dirty="0"/>
              <a:t>commons-logging-1.1.1.jar</a:t>
            </a:r>
          </a:p>
        </p:txBody>
      </p:sp>
      <p:sp>
        <p:nvSpPr>
          <p:cNvPr id="7" name="文本框 6">
            <a:extLst>
              <a:ext uri="{FF2B5EF4-FFF2-40B4-BE49-F238E27FC236}">
                <a16:creationId xmlns:a16="http://schemas.microsoft.com/office/drawing/2014/main" id="{110FDEE4-C601-CB4F-99D1-49D2A4EF4A27}"/>
              </a:ext>
            </a:extLst>
          </p:cNvPr>
          <p:cNvSpPr txBox="1"/>
          <p:nvPr/>
        </p:nvSpPr>
        <p:spPr>
          <a:xfrm>
            <a:off x="5935723" y="2124517"/>
            <a:ext cx="800219" cy="461665"/>
          </a:xfrm>
          <a:prstGeom prst="rect">
            <a:avLst/>
          </a:prstGeom>
          <a:noFill/>
        </p:spPr>
        <p:txBody>
          <a:bodyPr wrap="none" rtlCol="0">
            <a:spAutoFit/>
          </a:bodyPr>
          <a:lstStyle/>
          <a:p>
            <a:r>
              <a:rPr kumimoji="1" lang="zh-CN" altLang="en-US" sz="2400" u="sng" dirty="0"/>
              <a:t>言語</a:t>
            </a:r>
            <a:endParaRPr kumimoji="1" lang="en-US" altLang="zh-CN" sz="2400" u="sng" dirty="0"/>
          </a:p>
        </p:txBody>
      </p:sp>
      <p:sp>
        <p:nvSpPr>
          <p:cNvPr id="12" name="文本框 11">
            <a:extLst>
              <a:ext uri="{FF2B5EF4-FFF2-40B4-BE49-F238E27FC236}">
                <a16:creationId xmlns:a16="http://schemas.microsoft.com/office/drawing/2014/main" id="{0771F844-CA93-B643-AB12-7D7B620F7CEB}"/>
              </a:ext>
            </a:extLst>
          </p:cNvPr>
          <p:cNvSpPr txBox="1"/>
          <p:nvPr/>
        </p:nvSpPr>
        <p:spPr>
          <a:xfrm>
            <a:off x="5935723" y="2728458"/>
            <a:ext cx="5022574" cy="1477328"/>
          </a:xfrm>
          <a:prstGeom prst="rect">
            <a:avLst/>
          </a:prstGeom>
          <a:noFill/>
        </p:spPr>
        <p:txBody>
          <a:bodyPr wrap="square" rtlCol="0">
            <a:spAutoFit/>
          </a:bodyPr>
          <a:lstStyle/>
          <a:p>
            <a:pPr marL="285750" indent="-285750">
              <a:buFont typeface="Arial" panose="020B0604020202020204" pitchFamily="34" charset="0"/>
              <a:buChar char="•"/>
            </a:pPr>
            <a:r>
              <a:rPr kumimoji="1" lang="en-US" altLang="zh-CN" dirty="0"/>
              <a:t>Java 17</a:t>
            </a:r>
          </a:p>
          <a:p>
            <a:pPr marL="285750" indent="-285750">
              <a:buFont typeface="Arial" panose="020B0604020202020204" pitchFamily="34" charset="0"/>
              <a:buChar char="•"/>
            </a:pPr>
            <a:r>
              <a:rPr kumimoji="1" lang="en-US" altLang="zh-CN" dirty="0"/>
              <a:t>MySQL</a:t>
            </a:r>
          </a:p>
          <a:p>
            <a:pPr marL="285750" indent="-285750">
              <a:buFont typeface="Arial" panose="020B0604020202020204" pitchFamily="34" charset="0"/>
              <a:buChar char="•"/>
            </a:pPr>
            <a:r>
              <a:rPr kumimoji="1" lang="en-US" altLang="zh-CN" dirty="0"/>
              <a:t>HTML5</a:t>
            </a:r>
          </a:p>
          <a:p>
            <a:pPr marL="285750" indent="-285750">
              <a:buFont typeface="Arial" panose="020B0604020202020204" pitchFamily="34" charset="0"/>
              <a:buChar char="•"/>
            </a:pPr>
            <a:r>
              <a:rPr kumimoji="1" lang="en-US" altLang="zh-CN" dirty="0"/>
              <a:t>CSS3</a:t>
            </a:r>
          </a:p>
          <a:p>
            <a:pPr marL="285750" indent="-285750">
              <a:buFont typeface="Arial" panose="020B0604020202020204" pitchFamily="34" charset="0"/>
              <a:buChar char="•"/>
            </a:pPr>
            <a:r>
              <a:rPr kumimoji="1" lang="en-US" altLang="zh-CN" dirty="0" err="1"/>
              <a:t>Javascript</a:t>
            </a:r>
            <a:endParaRPr kumimoji="1" lang="zh-CN" altLang="en-US" dirty="0"/>
          </a:p>
        </p:txBody>
      </p:sp>
      <p:sp>
        <p:nvSpPr>
          <p:cNvPr id="13" name="文本框 12">
            <a:extLst>
              <a:ext uri="{FF2B5EF4-FFF2-40B4-BE49-F238E27FC236}">
                <a16:creationId xmlns:a16="http://schemas.microsoft.com/office/drawing/2014/main" id="{C7BEFC7E-E22F-554E-A868-42AE29E62162}"/>
              </a:ext>
            </a:extLst>
          </p:cNvPr>
          <p:cNvSpPr txBox="1"/>
          <p:nvPr/>
        </p:nvSpPr>
        <p:spPr>
          <a:xfrm>
            <a:off x="5935723" y="4348063"/>
            <a:ext cx="800219" cy="461665"/>
          </a:xfrm>
          <a:prstGeom prst="rect">
            <a:avLst/>
          </a:prstGeom>
          <a:noFill/>
        </p:spPr>
        <p:txBody>
          <a:bodyPr wrap="none" rtlCol="0">
            <a:spAutoFit/>
          </a:bodyPr>
          <a:lstStyle/>
          <a:p>
            <a:r>
              <a:rPr kumimoji="1" lang="zh-CN" altLang="en-US" sz="2400" u="sng" dirty="0"/>
              <a:t>環境</a:t>
            </a:r>
            <a:endParaRPr kumimoji="1" lang="en-US" altLang="zh-CN" sz="2400" u="sng" dirty="0"/>
          </a:p>
        </p:txBody>
      </p:sp>
      <p:sp>
        <p:nvSpPr>
          <p:cNvPr id="14" name="文本框 13">
            <a:extLst>
              <a:ext uri="{FF2B5EF4-FFF2-40B4-BE49-F238E27FC236}">
                <a16:creationId xmlns:a16="http://schemas.microsoft.com/office/drawing/2014/main" id="{725A42B1-CDBE-3240-8479-72363E08E689}"/>
              </a:ext>
            </a:extLst>
          </p:cNvPr>
          <p:cNvSpPr txBox="1"/>
          <p:nvPr/>
        </p:nvSpPr>
        <p:spPr>
          <a:xfrm>
            <a:off x="5983017" y="4930084"/>
            <a:ext cx="5022574" cy="646331"/>
          </a:xfrm>
          <a:prstGeom prst="rect">
            <a:avLst/>
          </a:prstGeom>
          <a:noFill/>
        </p:spPr>
        <p:txBody>
          <a:bodyPr wrap="square" rtlCol="0">
            <a:spAutoFit/>
          </a:bodyPr>
          <a:lstStyle/>
          <a:p>
            <a:pPr marL="285750" indent="-285750">
              <a:buFont typeface="Arial" panose="020B0604020202020204" pitchFamily="34" charset="0"/>
              <a:buChar char="•"/>
            </a:pPr>
            <a:r>
              <a:rPr kumimoji="1" lang="en-US" altLang="zh-CN" dirty="0"/>
              <a:t>PC</a:t>
            </a:r>
            <a:r>
              <a:rPr kumimoji="1" lang="zh-CN" altLang="en-US" dirty="0"/>
              <a:t>：</a:t>
            </a:r>
            <a:r>
              <a:rPr kumimoji="1" lang="en-US" altLang="zh-CN" dirty="0"/>
              <a:t>Windows10 &amp;&amp; Mac Big Sur</a:t>
            </a:r>
          </a:p>
          <a:p>
            <a:pPr marL="285750" indent="-285750">
              <a:buFont typeface="Arial" panose="020B0604020202020204" pitchFamily="34" charset="0"/>
              <a:buChar char="•"/>
            </a:pPr>
            <a:r>
              <a:rPr kumimoji="1" lang="zh-CN" altLang="en-US" dirty="0"/>
              <a:t>ブラウザ：①</a:t>
            </a:r>
            <a:r>
              <a:rPr kumimoji="1" lang="en-US" altLang="zh-CN" dirty="0"/>
              <a:t>Firefox</a:t>
            </a:r>
            <a:r>
              <a:rPr kumimoji="1" lang="ja-JP" altLang="en-US"/>
              <a:t> ② </a:t>
            </a:r>
            <a:r>
              <a:rPr kumimoji="1" lang="en-US" altLang="ja-JP" dirty="0"/>
              <a:t>Google Chrome</a:t>
            </a:r>
            <a:endParaRPr kumimoji="1" lang="zh-CN" altLang="en-US" dirty="0"/>
          </a:p>
        </p:txBody>
      </p:sp>
    </p:spTree>
    <p:extLst>
      <p:ext uri="{BB962C8B-B14F-4D97-AF65-F5344CB8AC3E}">
        <p14:creationId xmlns:p14="http://schemas.microsoft.com/office/powerpoint/2010/main" val="3099959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18AAC4-93E5-454F-9716-2F5521A7B73A}"/>
              </a:ext>
            </a:extLst>
          </p:cNvPr>
          <p:cNvSpPr>
            <a:spLocks noGrp="1"/>
          </p:cNvSpPr>
          <p:nvPr>
            <p:ph type="title"/>
          </p:nvPr>
        </p:nvSpPr>
        <p:spPr/>
        <p:txBody>
          <a:bodyPr/>
          <a:lstStyle/>
          <a:p>
            <a:r>
              <a:rPr kumimoji="1" lang="zh-CN" altLang="en-US" dirty="0"/>
              <a:t>基本的な機能</a:t>
            </a:r>
          </a:p>
        </p:txBody>
      </p:sp>
      <p:sp>
        <p:nvSpPr>
          <p:cNvPr id="3" name="内容占位符 2">
            <a:extLst>
              <a:ext uri="{FF2B5EF4-FFF2-40B4-BE49-F238E27FC236}">
                <a16:creationId xmlns:a16="http://schemas.microsoft.com/office/drawing/2014/main" id="{CA238154-9F8B-D144-AB60-AC21A630B1D4}"/>
              </a:ext>
            </a:extLst>
          </p:cNvPr>
          <p:cNvSpPr>
            <a:spLocks noGrp="1"/>
          </p:cNvSpPr>
          <p:nvPr>
            <p:ph sz="quarter" idx="13"/>
          </p:nvPr>
        </p:nvSpPr>
        <p:spPr/>
        <p:txBody>
          <a:bodyPr/>
          <a:lstStyle/>
          <a:p>
            <a:r>
              <a:rPr lang="ja-JP" altLang="zh-CN"/>
              <a:t>ユーザー登録機能</a:t>
            </a:r>
            <a:endParaRPr lang="en-US" altLang="ja-JP" dirty="0"/>
          </a:p>
          <a:p>
            <a:r>
              <a:rPr lang="ja-JP" altLang="zh-CN"/>
              <a:t>ページング機能</a:t>
            </a:r>
            <a:r>
              <a:rPr lang="ja-JP" altLang="en-US"/>
              <a:t>（一次加载过多用户体验差）</a:t>
            </a:r>
            <a:endParaRPr lang="zh-CN" altLang="zh-CN" dirty="0"/>
          </a:p>
          <a:p>
            <a:pPr marL="0" indent="0">
              <a:buNone/>
            </a:pPr>
            <a:endParaRPr lang="zh-CN" altLang="zh-CN" dirty="0"/>
          </a:p>
          <a:p>
            <a:r>
              <a:rPr lang="ja-JP" altLang="zh-CN"/>
              <a:t>登録</a:t>
            </a:r>
            <a:r>
              <a:rPr lang="ja-JP" altLang="en-US"/>
              <a:t>を</a:t>
            </a:r>
            <a:r>
              <a:rPr lang="ja-JP" altLang="zh-CN"/>
              <a:t>すると</a:t>
            </a:r>
            <a:endParaRPr lang="zh-CN" altLang="zh-CN" dirty="0"/>
          </a:p>
          <a:p>
            <a:r>
              <a:rPr lang="ja-JP" altLang="zh-CN"/>
              <a:t>投稿されたペット情報の閲覧が可能となった</a:t>
            </a:r>
            <a:endParaRPr lang="en-US" altLang="ja-JP" dirty="0"/>
          </a:p>
          <a:p>
            <a:endParaRPr lang="en-US" altLang="zh-CN" dirty="0"/>
          </a:p>
          <a:p>
            <a:r>
              <a:rPr lang="zh-CN" altLang="en-US" dirty="0"/>
              <a:t>写真のサイズを限制，在云中使用</a:t>
            </a:r>
            <a:r>
              <a:rPr lang="en-US" altLang="zh-CN" dirty="0"/>
              <a:t>URL</a:t>
            </a:r>
            <a:r>
              <a:rPr lang="zh-CN" altLang="en-US" dirty="0"/>
              <a:t>地址进行保存省区本地物理空间储存的压力</a:t>
            </a:r>
            <a:endParaRPr lang="zh-CN" altLang="zh-CN" dirty="0"/>
          </a:p>
          <a:p>
            <a:endParaRPr kumimoji="1" lang="zh-CN" altLang="en-US" dirty="0"/>
          </a:p>
        </p:txBody>
      </p:sp>
    </p:spTree>
    <p:extLst>
      <p:ext uri="{BB962C8B-B14F-4D97-AF65-F5344CB8AC3E}">
        <p14:creationId xmlns:p14="http://schemas.microsoft.com/office/powerpoint/2010/main" val="297618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BE13A1-E96C-B949-B36B-6AE458CF99A3}"/>
              </a:ext>
            </a:extLst>
          </p:cNvPr>
          <p:cNvSpPr>
            <a:spLocks noGrp="1"/>
          </p:cNvSpPr>
          <p:nvPr>
            <p:ph type="title"/>
          </p:nvPr>
        </p:nvSpPr>
        <p:spPr>
          <a:xfrm>
            <a:off x="913774" y="618516"/>
            <a:ext cx="10364451" cy="1596177"/>
          </a:xfrm>
        </p:spPr>
        <p:txBody>
          <a:bodyPr>
            <a:normAutofit/>
          </a:bodyPr>
          <a:lstStyle/>
          <a:p>
            <a:r>
              <a:rPr kumimoji="1" lang="zh-CN" altLang="en-US" sz="4400" dirty="0"/>
              <a:t>ダウンロード方法</a:t>
            </a:r>
          </a:p>
        </p:txBody>
      </p:sp>
      <p:sp>
        <p:nvSpPr>
          <p:cNvPr id="6" name="文本框 5">
            <a:extLst>
              <a:ext uri="{FF2B5EF4-FFF2-40B4-BE49-F238E27FC236}">
                <a16:creationId xmlns:a16="http://schemas.microsoft.com/office/drawing/2014/main" id="{0B0907A5-D9D6-104F-A2F3-584B5562E4CC}"/>
              </a:ext>
            </a:extLst>
          </p:cNvPr>
          <p:cNvSpPr txBox="1"/>
          <p:nvPr/>
        </p:nvSpPr>
        <p:spPr>
          <a:xfrm>
            <a:off x="1326524" y="2967335"/>
            <a:ext cx="6212342" cy="769441"/>
          </a:xfrm>
          <a:prstGeom prst="rect">
            <a:avLst/>
          </a:prstGeom>
          <a:noFill/>
        </p:spPr>
        <p:txBody>
          <a:bodyPr wrap="none" rtlCol="0">
            <a:spAutoFit/>
          </a:bodyPr>
          <a:lstStyle/>
          <a:p>
            <a:pPr marL="285750" indent="-285750">
              <a:buFont typeface="Arial" panose="020B0604020202020204" pitchFamily="34" charset="0"/>
              <a:buChar char="•"/>
            </a:pPr>
            <a:r>
              <a:rPr kumimoji="1" lang="en-US" altLang="zh-CN" sz="2400" dirty="0" err="1"/>
              <a:t>Github</a:t>
            </a:r>
            <a:endParaRPr kumimoji="1" lang="en-US" altLang="zh-CN" sz="2400" dirty="0"/>
          </a:p>
          <a:p>
            <a:r>
              <a:rPr kumimoji="1" lang="en" altLang="zh-CN" dirty="0"/>
              <a:t>	</a:t>
            </a:r>
            <a:r>
              <a:rPr kumimoji="1" lang="zh-CN" altLang="en-US" sz="2000" dirty="0"/>
              <a:t> </a:t>
            </a:r>
            <a:r>
              <a:rPr kumimoji="1" lang="en" altLang="zh-CN" sz="2000" dirty="0"/>
              <a:t>https://</a:t>
            </a:r>
            <a:r>
              <a:rPr kumimoji="1" lang="en" altLang="zh-CN" sz="2000" dirty="0" err="1"/>
              <a:t>github.com</a:t>
            </a:r>
            <a:r>
              <a:rPr kumimoji="1" lang="en" altLang="zh-CN" sz="2000" dirty="0"/>
              <a:t>/jh0612/2022-Graduation_Design</a:t>
            </a:r>
            <a:endParaRPr kumimoji="1" lang="zh-CN" altLang="en-US" dirty="0"/>
          </a:p>
        </p:txBody>
      </p:sp>
      <p:sp>
        <p:nvSpPr>
          <p:cNvPr id="10" name="文本框 9">
            <a:extLst>
              <a:ext uri="{FF2B5EF4-FFF2-40B4-BE49-F238E27FC236}">
                <a16:creationId xmlns:a16="http://schemas.microsoft.com/office/drawing/2014/main" id="{BE3411E4-0B9A-B644-94E2-245676B7414F}"/>
              </a:ext>
            </a:extLst>
          </p:cNvPr>
          <p:cNvSpPr txBox="1"/>
          <p:nvPr/>
        </p:nvSpPr>
        <p:spPr>
          <a:xfrm>
            <a:off x="1326524" y="4857886"/>
            <a:ext cx="6628738" cy="400110"/>
          </a:xfrm>
          <a:prstGeom prst="rect">
            <a:avLst/>
          </a:prstGeom>
          <a:noFill/>
        </p:spPr>
        <p:txBody>
          <a:bodyPr wrap="none" rtlCol="0">
            <a:spAutoFit/>
          </a:bodyPr>
          <a:lstStyle/>
          <a:p>
            <a:pPr marL="285750" indent="-285750">
              <a:buFont typeface="Arial" panose="020B0604020202020204" pitchFamily="34" charset="0"/>
              <a:buChar char="•"/>
            </a:pPr>
            <a:r>
              <a:rPr kumimoji="1" lang="zh-CN" altLang="en-US" sz="2000" b="1" dirty="0"/>
              <a:t>ネットを活用して、各自でダウンロードしてください</a:t>
            </a:r>
          </a:p>
        </p:txBody>
      </p:sp>
      <p:sp>
        <p:nvSpPr>
          <p:cNvPr id="11" name="文本框 10">
            <a:extLst>
              <a:ext uri="{FF2B5EF4-FFF2-40B4-BE49-F238E27FC236}">
                <a16:creationId xmlns:a16="http://schemas.microsoft.com/office/drawing/2014/main" id="{2D4B8337-545A-2149-92D6-FFDF99586AE9}"/>
              </a:ext>
            </a:extLst>
          </p:cNvPr>
          <p:cNvSpPr txBox="1"/>
          <p:nvPr/>
        </p:nvSpPr>
        <p:spPr>
          <a:xfrm>
            <a:off x="1478924" y="4035721"/>
            <a:ext cx="2339102" cy="523220"/>
          </a:xfrm>
          <a:prstGeom prst="rect">
            <a:avLst/>
          </a:prstGeom>
          <a:noFill/>
        </p:spPr>
        <p:txBody>
          <a:bodyPr wrap="none" rtlCol="0">
            <a:spAutoFit/>
          </a:bodyPr>
          <a:lstStyle/>
          <a:p>
            <a:r>
              <a:rPr kumimoji="1" lang="zh-CN" altLang="en-US" sz="2800" dirty="0"/>
              <a:t>ソフトウェア</a:t>
            </a:r>
          </a:p>
        </p:txBody>
      </p:sp>
      <p:sp>
        <p:nvSpPr>
          <p:cNvPr id="12" name="文本框 11">
            <a:extLst>
              <a:ext uri="{FF2B5EF4-FFF2-40B4-BE49-F238E27FC236}">
                <a16:creationId xmlns:a16="http://schemas.microsoft.com/office/drawing/2014/main" id="{E44AE812-159A-FD48-AFFE-0AC491413DBA}"/>
              </a:ext>
            </a:extLst>
          </p:cNvPr>
          <p:cNvSpPr txBox="1"/>
          <p:nvPr/>
        </p:nvSpPr>
        <p:spPr>
          <a:xfrm>
            <a:off x="1478924" y="2329404"/>
            <a:ext cx="1620957" cy="523220"/>
          </a:xfrm>
          <a:prstGeom prst="rect">
            <a:avLst/>
          </a:prstGeom>
          <a:noFill/>
        </p:spPr>
        <p:txBody>
          <a:bodyPr wrap="none" rtlCol="0">
            <a:spAutoFit/>
          </a:bodyPr>
          <a:lstStyle/>
          <a:p>
            <a:r>
              <a:rPr kumimoji="1" lang="zh-CN" altLang="en-US" sz="2800" dirty="0"/>
              <a:t>ファイル</a:t>
            </a:r>
          </a:p>
        </p:txBody>
      </p:sp>
    </p:spTree>
    <p:extLst>
      <p:ext uri="{BB962C8B-B14F-4D97-AF65-F5344CB8AC3E}">
        <p14:creationId xmlns:p14="http://schemas.microsoft.com/office/powerpoint/2010/main" val="1313219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Freeform: Shape 13">
            <a:extLst>
              <a:ext uri="{FF2B5EF4-FFF2-40B4-BE49-F238E27FC236}">
                <a16:creationId xmlns:a16="http://schemas.microsoft.com/office/drawing/2014/main" id="{DDDE267B-E820-4910-868D-BA40CFB936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6800" y="-9523"/>
            <a:ext cx="10058400" cy="6867522"/>
          </a:xfrm>
          <a:custGeom>
            <a:avLst/>
            <a:gdLst>
              <a:gd name="connsiteX0" fmla="*/ 1263465 w 10058400"/>
              <a:gd name="connsiteY0" fmla="*/ 0 h 6867522"/>
              <a:gd name="connsiteX1" fmla="*/ 8794935 w 10058400"/>
              <a:gd name="connsiteY1" fmla="*/ 0 h 6867522"/>
              <a:gd name="connsiteX2" fmla="*/ 8909975 w 10058400"/>
              <a:gd name="connsiteY2" fmla="*/ 132807 h 6867522"/>
              <a:gd name="connsiteX3" fmla="*/ 10058400 w 10058400"/>
              <a:gd name="connsiteY3" fmla="*/ 3331845 h 6867522"/>
              <a:gd name="connsiteX4" fmla="*/ 8751905 w 10058400"/>
              <a:gd name="connsiteY4" fmla="*/ 6713366 h 6867522"/>
              <a:gd name="connsiteX5" fmla="*/ 8604930 w 10058400"/>
              <a:gd name="connsiteY5" fmla="*/ 6867522 h 6867522"/>
              <a:gd name="connsiteX6" fmla="*/ 1453470 w 10058400"/>
              <a:gd name="connsiteY6" fmla="*/ 6867522 h 6867522"/>
              <a:gd name="connsiteX7" fmla="*/ 1306495 w 10058400"/>
              <a:gd name="connsiteY7" fmla="*/ 6713366 h 6867522"/>
              <a:gd name="connsiteX8" fmla="*/ 0 w 10058400"/>
              <a:gd name="connsiteY8" fmla="*/ 3331845 h 6867522"/>
              <a:gd name="connsiteX9" fmla="*/ 1148425 w 10058400"/>
              <a:gd name="connsiteY9" fmla="*/ 132807 h 6867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58400" h="6867522">
                <a:moveTo>
                  <a:pt x="1263465" y="0"/>
                </a:moveTo>
                <a:lnTo>
                  <a:pt x="8794935" y="0"/>
                </a:lnTo>
                <a:lnTo>
                  <a:pt x="8909975" y="132807"/>
                </a:lnTo>
                <a:cubicBezTo>
                  <a:pt x="9627420" y="1002149"/>
                  <a:pt x="10058400" y="2116667"/>
                  <a:pt x="10058400" y="3331845"/>
                </a:cubicBezTo>
                <a:cubicBezTo>
                  <a:pt x="10058400" y="4633822"/>
                  <a:pt x="9563653" y="5820244"/>
                  <a:pt x="8751905" y="6713366"/>
                </a:cubicBezTo>
                <a:lnTo>
                  <a:pt x="8604930" y="6867522"/>
                </a:lnTo>
                <a:lnTo>
                  <a:pt x="1453470" y="6867522"/>
                </a:lnTo>
                <a:lnTo>
                  <a:pt x="1306495" y="6713366"/>
                </a:lnTo>
                <a:cubicBezTo>
                  <a:pt x="494747" y="5820244"/>
                  <a:pt x="0" y="4633822"/>
                  <a:pt x="0" y="3331845"/>
                </a:cubicBezTo>
                <a:cubicBezTo>
                  <a:pt x="0" y="2116667"/>
                  <a:pt x="430980" y="1002149"/>
                  <a:pt x="1148425" y="132807"/>
                </a:cubicBezTo>
                <a:close/>
              </a:path>
            </a:pathLst>
          </a:custGeom>
          <a:solidFill>
            <a:srgbClr val="FFFFFF"/>
          </a:solidFill>
          <a:ln>
            <a:noFill/>
          </a:ln>
          <a:scene3d>
            <a:camera prst="orthographicFront"/>
            <a:lightRig rig="threePt" dir="t">
              <a:rot lat="0" lon="0" rev="2700000"/>
            </a:lightRig>
          </a:scene3d>
          <a:sp3d contourW="6350">
            <a:bevelT h="38100"/>
            <a:contourClr>
              <a:srgbClr val="C0C0C0"/>
            </a:contourClr>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Picture 15">
            <a:extLst>
              <a:ext uri="{FF2B5EF4-FFF2-40B4-BE49-F238E27FC236}">
                <a16:creationId xmlns:a16="http://schemas.microsoft.com/office/drawing/2014/main" id="{FF3E25D7-C2F8-445D-AA42-C1163028DA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内容占位符 4" descr="图示&#10;&#10;描述已自动生成">
            <a:extLst>
              <a:ext uri="{FF2B5EF4-FFF2-40B4-BE49-F238E27FC236}">
                <a16:creationId xmlns:a16="http://schemas.microsoft.com/office/drawing/2014/main" id="{B49A6619-8B18-FF40-800C-DA7E716E6857}"/>
              </a:ext>
            </a:extLst>
          </p:cNvPr>
          <p:cNvPicPr>
            <a:picLocks noGrp="1" noChangeAspect="1"/>
          </p:cNvPicPr>
          <p:nvPr>
            <p:ph sz="quarter" idx="13"/>
          </p:nvPr>
        </p:nvPicPr>
        <p:blipFill>
          <a:blip r:embed="rId4"/>
          <a:stretch>
            <a:fillRect/>
          </a:stretch>
        </p:blipFill>
        <p:spPr>
          <a:xfrm>
            <a:off x="1847761" y="1039366"/>
            <a:ext cx="8499204" cy="4780800"/>
          </a:xfrm>
          <a:prstGeom prst="rect">
            <a:avLst/>
          </a:prstGeom>
        </p:spPr>
      </p:pic>
    </p:spTree>
    <p:extLst>
      <p:ext uri="{BB962C8B-B14F-4D97-AF65-F5344CB8AC3E}">
        <p14:creationId xmlns:p14="http://schemas.microsoft.com/office/powerpoint/2010/main" val="280348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内容占位符 4" descr="图示&#10;&#10;描述已自动生成">
            <a:extLst>
              <a:ext uri="{FF2B5EF4-FFF2-40B4-BE49-F238E27FC236}">
                <a16:creationId xmlns:a16="http://schemas.microsoft.com/office/drawing/2014/main" id="{8097C317-0061-7C4F-B824-B7FD639720C8}"/>
              </a:ext>
            </a:extLst>
          </p:cNvPr>
          <p:cNvPicPr>
            <a:picLocks noGrp="1" noChangeAspect="1"/>
          </p:cNvPicPr>
          <p:nvPr>
            <p:ph sz="quarter" idx="13"/>
          </p:nvPr>
        </p:nvPicPr>
        <p:blipFill>
          <a:blip r:embed="rId2"/>
          <a:stretch>
            <a:fillRect/>
          </a:stretch>
        </p:blipFill>
        <p:spPr>
          <a:xfrm>
            <a:off x="587746" y="790183"/>
            <a:ext cx="11016507" cy="5277634"/>
          </a:xfrm>
        </p:spPr>
      </p:pic>
    </p:spTree>
    <p:extLst>
      <p:ext uri="{BB962C8B-B14F-4D97-AF65-F5344CB8AC3E}">
        <p14:creationId xmlns:p14="http://schemas.microsoft.com/office/powerpoint/2010/main" val="3536353567"/>
      </p:ext>
    </p:extLst>
  </p:cSld>
  <p:clrMapOvr>
    <a:masterClrMapping/>
  </p:clrMapOvr>
</p:sld>
</file>

<file path=ppt/theme/theme1.xml><?xml version="1.0" encoding="utf-8"?>
<a:theme xmlns:a="http://schemas.openxmlformats.org/drawingml/2006/main" name="水滴">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水滴</Template>
  <TotalTime>2109</TotalTime>
  <Words>1281</Words>
  <Application>Microsoft Macintosh PowerPoint</Application>
  <PresentationFormat>宽屏</PresentationFormat>
  <Paragraphs>132</Paragraphs>
  <Slides>19</Slides>
  <Notes>0</Notes>
  <HiddenSlides>10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19</vt:i4>
      </vt:variant>
    </vt:vector>
  </HeadingPairs>
  <TitlesOfParts>
    <vt:vector size="23" baseType="lpstr">
      <vt:lpstr>ＭＳ Ｐゴシック</vt:lpstr>
      <vt:lpstr>Arial</vt:lpstr>
      <vt:lpstr>Tw Cen MT</vt:lpstr>
      <vt:lpstr>水滴</vt:lpstr>
      <vt:lpstr>2022卒業制作</vt:lpstr>
      <vt:lpstr>私たちがこのPetWEBを作るきっかけ</vt:lpstr>
      <vt:lpstr>引き取り屋</vt:lpstr>
      <vt:lpstr>私たちの制作物</vt:lpstr>
      <vt:lpstr>JARファイル　ソフトウェア　言語　環境</vt:lpstr>
      <vt:lpstr>基本的な機能</vt:lpstr>
      <vt:lpstr>ダウンロード方法</vt:lpstr>
      <vt:lpstr>PowerPoint 演示文稿</vt:lpstr>
      <vt:lpstr>PowerPoint 演示文稿</vt:lpstr>
      <vt:lpstr>PowerPoint 演示文稿</vt:lpstr>
      <vt:lpstr>データの現状</vt:lpstr>
      <vt:lpstr>フロントエンド（Front end）</vt:lpstr>
      <vt:lpstr>jquery-easyui-1.10.0使用例</vt:lpstr>
      <vt:lpstr>PowerPoint 演示文稿</vt:lpstr>
      <vt:lpstr>フロントエンド完成時間</vt:lpstr>
      <vt:lpstr>データベース構造と命名規範</vt:lpstr>
      <vt:lpstr>PowerPoint 演示文稿</vt:lpstr>
      <vt:lpstr>機能</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2022卒業制作のガイドライン</dc:title>
  <dc:creator>jh0612@icloud.com</dc:creator>
  <cp:lastModifiedBy>jh0612@icloud.com</cp:lastModifiedBy>
  <cp:revision>45</cp:revision>
  <dcterms:created xsi:type="dcterms:W3CDTF">2021-10-13T07:49:34Z</dcterms:created>
  <dcterms:modified xsi:type="dcterms:W3CDTF">2022-01-24T10:35:49Z</dcterms:modified>
</cp:coreProperties>
</file>

<file path=docProps/thumbnail.jpeg>
</file>